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60" r:id="rId4"/>
    <p:sldId id="259" r:id="rId5"/>
    <p:sldId id="284" r:id="rId6"/>
    <p:sldId id="263" r:id="rId7"/>
    <p:sldId id="279" r:id="rId8"/>
    <p:sldId id="280" r:id="rId9"/>
    <p:sldId id="283" r:id="rId10"/>
    <p:sldId id="286" r:id="rId11"/>
    <p:sldId id="288" r:id="rId12"/>
    <p:sldId id="266" r:id="rId13"/>
    <p:sldId id="289" r:id="rId14"/>
    <p:sldId id="267" r:id="rId15"/>
    <p:sldId id="269" r:id="rId16"/>
    <p:sldId id="264" r:id="rId17"/>
    <p:sldId id="271" r:id="rId18"/>
    <p:sldId id="270" r:id="rId19"/>
    <p:sldId id="290" r:id="rId20"/>
    <p:sldId id="272" r:id="rId21"/>
    <p:sldId id="274" r:id="rId22"/>
    <p:sldId id="275" r:id="rId23"/>
    <p:sldId id="291" r:id="rId24"/>
    <p:sldId id="292" r:id="rId25"/>
    <p:sldId id="273" r:id="rId26"/>
    <p:sldId id="285" r:id="rId27"/>
    <p:sldId id="265" r:id="rId2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15EB266D-3CBD-47D3-9CC2-483628FF6B0F}"/>
              </a:ext>
            </a:extLst>
          </p:cNvPr>
          <p:cNvSpPr>
            <a:spLocks noGrp="1"/>
          </p:cNvSpPr>
          <p:nvPr>
            <p:ph type="dt" sz="half" idx="10"/>
          </p:nvPr>
        </p:nvSpPr>
        <p:spPr/>
        <p:txBody>
          <a:bodyPr/>
          <a:lstStyle>
            <a:lvl1pPr>
              <a:defRPr/>
            </a:lvl1pPr>
          </a:lstStyle>
          <a:p>
            <a:pPr>
              <a:defRPr/>
            </a:pPr>
            <a:fld id="{8A7B9FDC-D21E-402C-BACA-313E28779A8A}" type="datetimeFigureOut">
              <a:rPr lang="de-DE"/>
              <a:pPr>
                <a:defRPr/>
              </a:pPr>
              <a:t>17.04.2025</a:t>
            </a:fld>
            <a:endParaRPr lang="de-DE"/>
          </a:p>
        </p:txBody>
      </p:sp>
      <p:sp>
        <p:nvSpPr>
          <p:cNvPr id="5" name="Fußzeilenplatzhalter 4">
            <a:extLst>
              <a:ext uri="{FF2B5EF4-FFF2-40B4-BE49-F238E27FC236}">
                <a16:creationId xmlns:a16="http://schemas.microsoft.com/office/drawing/2014/main" id="{A965F410-46FF-430A-8621-284F394D2575}"/>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928B4608-4B3E-4584-8249-DC76F66FA7DB}"/>
              </a:ext>
            </a:extLst>
          </p:cNvPr>
          <p:cNvSpPr>
            <a:spLocks noGrp="1"/>
          </p:cNvSpPr>
          <p:nvPr>
            <p:ph type="sldNum" sz="quarter" idx="12"/>
          </p:nvPr>
        </p:nvSpPr>
        <p:spPr/>
        <p:txBody>
          <a:bodyPr/>
          <a:lstStyle>
            <a:lvl1pPr>
              <a:defRPr/>
            </a:lvl1pPr>
          </a:lstStyle>
          <a:p>
            <a:pPr>
              <a:defRPr/>
            </a:pPr>
            <a:fld id="{66DBC3B8-48F0-4DFE-BA7D-75B35B52ADF7}" type="slidenum">
              <a:rPr lang="de-DE" altLang="en-US"/>
              <a:pPr>
                <a:defRPr/>
              </a:pPr>
              <a:t>‹#›</a:t>
            </a:fld>
            <a:endParaRPr lang="de-DE" altLang="en-US"/>
          </a:p>
        </p:txBody>
      </p:sp>
    </p:spTree>
    <p:extLst>
      <p:ext uri="{BB962C8B-B14F-4D97-AF65-F5344CB8AC3E}">
        <p14:creationId xmlns:p14="http://schemas.microsoft.com/office/powerpoint/2010/main" val="419687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28E31E-CF38-44C1-85B5-CBEFB9CFAEFE}"/>
              </a:ext>
            </a:extLst>
          </p:cNvPr>
          <p:cNvSpPr>
            <a:spLocks noGrp="1"/>
          </p:cNvSpPr>
          <p:nvPr>
            <p:ph type="dt" sz="half" idx="10"/>
          </p:nvPr>
        </p:nvSpPr>
        <p:spPr/>
        <p:txBody>
          <a:bodyPr/>
          <a:lstStyle>
            <a:lvl1pPr>
              <a:defRPr/>
            </a:lvl1pPr>
          </a:lstStyle>
          <a:p>
            <a:pPr>
              <a:defRPr/>
            </a:pPr>
            <a:fld id="{85AE8AF9-9B54-423C-A366-06A1962ECFCB}" type="datetimeFigureOut">
              <a:rPr lang="de-DE"/>
              <a:pPr>
                <a:defRPr/>
              </a:pPr>
              <a:t>17.04.2025</a:t>
            </a:fld>
            <a:endParaRPr lang="de-DE"/>
          </a:p>
        </p:txBody>
      </p:sp>
      <p:sp>
        <p:nvSpPr>
          <p:cNvPr id="5" name="Fußzeilenplatzhalter 4">
            <a:extLst>
              <a:ext uri="{FF2B5EF4-FFF2-40B4-BE49-F238E27FC236}">
                <a16:creationId xmlns:a16="http://schemas.microsoft.com/office/drawing/2014/main" id="{AC1F421F-57E1-417E-A1C3-455FA1E7A69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85228708-4717-4D42-B462-CCB1A31C0B04}"/>
              </a:ext>
            </a:extLst>
          </p:cNvPr>
          <p:cNvSpPr>
            <a:spLocks noGrp="1"/>
          </p:cNvSpPr>
          <p:nvPr>
            <p:ph type="sldNum" sz="quarter" idx="12"/>
          </p:nvPr>
        </p:nvSpPr>
        <p:spPr/>
        <p:txBody>
          <a:bodyPr/>
          <a:lstStyle>
            <a:lvl1pPr>
              <a:defRPr/>
            </a:lvl1pPr>
          </a:lstStyle>
          <a:p>
            <a:pPr>
              <a:defRPr/>
            </a:pPr>
            <a:fld id="{26D5E73D-6FCE-4256-839A-1630057B9872}" type="slidenum">
              <a:rPr lang="de-DE" altLang="en-US"/>
              <a:pPr>
                <a:defRPr/>
              </a:pPr>
              <a:t>‹#›</a:t>
            </a:fld>
            <a:endParaRPr lang="de-DE" altLang="en-US"/>
          </a:p>
        </p:txBody>
      </p:sp>
    </p:spTree>
    <p:extLst>
      <p:ext uri="{BB962C8B-B14F-4D97-AF65-F5344CB8AC3E}">
        <p14:creationId xmlns:p14="http://schemas.microsoft.com/office/powerpoint/2010/main" val="94499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E79FF4-0961-4371-913F-784CF35F05CC}"/>
              </a:ext>
            </a:extLst>
          </p:cNvPr>
          <p:cNvSpPr>
            <a:spLocks noGrp="1"/>
          </p:cNvSpPr>
          <p:nvPr>
            <p:ph type="dt" sz="half" idx="10"/>
          </p:nvPr>
        </p:nvSpPr>
        <p:spPr/>
        <p:txBody>
          <a:bodyPr/>
          <a:lstStyle>
            <a:lvl1pPr>
              <a:defRPr/>
            </a:lvl1pPr>
          </a:lstStyle>
          <a:p>
            <a:pPr>
              <a:defRPr/>
            </a:pPr>
            <a:fld id="{8F21524F-915D-45A6-837B-C138FDC6316D}" type="datetimeFigureOut">
              <a:rPr lang="de-DE"/>
              <a:pPr>
                <a:defRPr/>
              </a:pPr>
              <a:t>17.04.2025</a:t>
            </a:fld>
            <a:endParaRPr lang="de-DE"/>
          </a:p>
        </p:txBody>
      </p:sp>
      <p:sp>
        <p:nvSpPr>
          <p:cNvPr id="5" name="Fußzeilenplatzhalter 4">
            <a:extLst>
              <a:ext uri="{FF2B5EF4-FFF2-40B4-BE49-F238E27FC236}">
                <a16:creationId xmlns:a16="http://schemas.microsoft.com/office/drawing/2014/main" id="{7060F3C7-0C52-4E76-8583-4868893D714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03E0A187-CE86-440F-B842-045908DAE642}"/>
              </a:ext>
            </a:extLst>
          </p:cNvPr>
          <p:cNvSpPr>
            <a:spLocks noGrp="1"/>
          </p:cNvSpPr>
          <p:nvPr>
            <p:ph type="sldNum" sz="quarter" idx="12"/>
          </p:nvPr>
        </p:nvSpPr>
        <p:spPr/>
        <p:txBody>
          <a:bodyPr/>
          <a:lstStyle>
            <a:lvl1pPr>
              <a:defRPr/>
            </a:lvl1pPr>
          </a:lstStyle>
          <a:p>
            <a:pPr>
              <a:defRPr/>
            </a:pPr>
            <a:fld id="{2518DB8D-EDAC-49FA-94CE-369E8FDE7967}" type="slidenum">
              <a:rPr lang="de-DE" altLang="en-US"/>
              <a:pPr>
                <a:defRPr/>
              </a:pPr>
              <a:t>‹#›</a:t>
            </a:fld>
            <a:endParaRPr lang="de-DE" altLang="en-US"/>
          </a:p>
        </p:txBody>
      </p:sp>
    </p:spTree>
    <p:extLst>
      <p:ext uri="{BB962C8B-B14F-4D97-AF65-F5344CB8AC3E}">
        <p14:creationId xmlns:p14="http://schemas.microsoft.com/office/powerpoint/2010/main" val="257296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961E2F-4B5C-4FA9-A916-E0450C3209BE}"/>
              </a:ext>
            </a:extLst>
          </p:cNvPr>
          <p:cNvSpPr>
            <a:spLocks noGrp="1"/>
          </p:cNvSpPr>
          <p:nvPr>
            <p:ph type="dt" sz="half" idx="10"/>
          </p:nvPr>
        </p:nvSpPr>
        <p:spPr/>
        <p:txBody>
          <a:bodyPr/>
          <a:lstStyle>
            <a:lvl1pPr>
              <a:defRPr/>
            </a:lvl1pPr>
          </a:lstStyle>
          <a:p>
            <a:pPr>
              <a:defRPr/>
            </a:pPr>
            <a:fld id="{8DA0B61F-482D-4177-87C6-0EF7FC93EABC}" type="datetimeFigureOut">
              <a:rPr lang="de-DE"/>
              <a:pPr>
                <a:defRPr/>
              </a:pPr>
              <a:t>17.04.2025</a:t>
            </a:fld>
            <a:endParaRPr lang="de-DE"/>
          </a:p>
        </p:txBody>
      </p:sp>
      <p:sp>
        <p:nvSpPr>
          <p:cNvPr id="5" name="Fußzeilenplatzhalter 4">
            <a:extLst>
              <a:ext uri="{FF2B5EF4-FFF2-40B4-BE49-F238E27FC236}">
                <a16:creationId xmlns:a16="http://schemas.microsoft.com/office/drawing/2014/main" id="{1C88899F-CB7B-4EF1-93B4-5D2A413C8FC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D8B2991C-0F02-4DBE-89F2-328E454C1B0A}"/>
              </a:ext>
            </a:extLst>
          </p:cNvPr>
          <p:cNvSpPr>
            <a:spLocks noGrp="1"/>
          </p:cNvSpPr>
          <p:nvPr>
            <p:ph type="sldNum" sz="quarter" idx="12"/>
          </p:nvPr>
        </p:nvSpPr>
        <p:spPr/>
        <p:txBody>
          <a:bodyPr/>
          <a:lstStyle>
            <a:lvl1pPr>
              <a:defRPr/>
            </a:lvl1pPr>
          </a:lstStyle>
          <a:p>
            <a:pPr>
              <a:defRPr/>
            </a:pPr>
            <a:fld id="{EB14BD7D-05C7-46E8-AC4A-AF1C7FC76582}" type="slidenum">
              <a:rPr lang="de-DE" altLang="en-US"/>
              <a:pPr>
                <a:defRPr/>
              </a:pPr>
              <a:t>‹#›</a:t>
            </a:fld>
            <a:endParaRPr lang="de-DE" altLang="en-US"/>
          </a:p>
        </p:txBody>
      </p:sp>
    </p:spTree>
    <p:extLst>
      <p:ext uri="{BB962C8B-B14F-4D97-AF65-F5344CB8AC3E}">
        <p14:creationId xmlns:p14="http://schemas.microsoft.com/office/powerpoint/2010/main" val="19026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a:extLst>
              <a:ext uri="{FF2B5EF4-FFF2-40B4-BE49-F238E27FC236}">
                <a16:creationId xmlns:a16="http://schemas.microsoft.com/office/drawing/2014/main" id="{20A9C16F-1D8D-48A1-A293-95DCDA698776}"/>
              </a:ext>
            </a:extLst>
          </p:cNvPr>
          <p:cNvSpPr>
            <a:spLocks noGrp="1"/>
          </p:cNvSpPr>
          <p:nvPr>
            <p:ph type="dt" sz="half" idx="10"/>
          </p:nvPr>
        </p:nvSpPr>
        <p:spPr/>
        <p:txBody>
          <a:bodyPr/>
          <a:lstStyle>
            <a:lvl1pPr>
              <a:defRPr/>
            </a:lvl1pPr>
          </a:lstStyle>
          <a:p>
            <a:pPr>
              <a:defRPr/>
            </a:pPr>
            <a:fld id="{82792BE1-9E99-4048-ACCD-9554CDB6016F}" type="datetimeFigureOut">
              <a:rPr lang="de-DE"/>
              <a:pPr>
                <a:defRPr/>
              </a:pPr>
              <a:t>17.04.2025</a:t>
            </a:fld>
            <a:endParaRPr lang="de-DE"/>
          </a:p>
        </p:txBody>
      </p:sp>
      <p:sp>
        <p:nvSpPr>
          <p:cNvPr id="5" name="Fußzeilenplatzhalter 4">
            <a:extLst>
              <a:ext uri="{FF2B5EF4-FFF2-40B4-BE49-F238E27FC236}">
                <a16:creationId xmlns:a16="http://schemas.microsoft.com/office/drawing/2014/main" id="{BECF5428-1112-4919-85CF-1266FA07E04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DCD9D72-008C-46AD-AF7F-511F35639400}"/>
              </a:ext>
            </a:extLst>
          </p:cNvPr>
          <p:cNvSpPr>
            <a:spLocks noGrp="1"/>
          </p:cNvSpPr>
          <p:nvPr>
            <p:ph type="sldNum" sz="quarter" idx="12"/>
          </p:nvPr>
        </p:nvSpPr>
        <p:spPr/>
        <p:txBody>
          <a:bodyPr/>
          <a:lstStyle>
            <a:lvl1pPr>
              <a:defRPr/>
            </a:lvl1pPr>
          </a:lstStyle>
          <a:p>
            <a:pPr>
              <a:defRPr/>
            </a:pPr>
            <a:fld id="{05D9A082-531F-471E-BFC8-22F1C7731387}" type="slidenum">
              <a:rPr lang="de-DE" altLang="en-US"/>
              <a:pPr>
                <a:defRPr/>
              </a:pPr>
              <a:t>‹#›</a:t>
            </a:fld>
            <a:endParaRPr lang="de-DE" altLang="en-US"/>
          </a:p>
        </p:txBody>
      </p:sp>
    </p:spTree>
    <p:extLst>
      <p:ext uri="{BB962C8B-B14F-4D97-AF65-F5344CB8AC3E}">
        <p14:creationId xmlns:p14="http://schemas.microsoft.com/office/powerpoint/2010/main" val="237888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2A36B6EC-0F32-4E56-8A6E-829E4A047603}"/>
              </a:ext>
            </a:extLst>
          </p:cNvPr>
          <p:cNvSpPr>
            <a:spLocks noGrp="1"/>
          </p:cNvSpPr>
          <p:nvPr>
            <p:ph type="dt" sz="half" idx="10"/>
          </p:nvPr>
        </p:nvSpPr>
        <p:spPr/>
        <p:txBody>
          <a:bodyPr/>
          <a:lstStyle>
            <a:lvl1pPr>
              <a:defRPr/>
            </a:lvl1pPr>
          </a:lstStyle>
          <a:p>
            <a:pPr>
              <a:defRPr/>
            </a:pPr>
            <a:fld id="{E776270B-D2B7-4DED-ACFD-614E7FA58EEB}" type="datetimeFigureOut">
              <a:rPr lang="de-DE"/>
              <a:pPr>
                <a:defRPr/>
              </a:pPr>
              <a:t>17.04.2025</a:t>
            </a:fld>
            <a:endParaRPr lang="de-DE"/>
          </a:p>
        </p:txBody>
      </p:sp>
      <p:sp>
        <p:nvSpPr>
          <p:cNvPr id="6" name="Fußzeilenplatzhalter 4">
            <a:extLst>
              <a:ext uri="{FF2B5EF4-FFF2-40B4-BE49-F238E27FC236}">
                <a16:creationId xmlns:a16="http://schemas.microsoft.com/office/drawing/2014/main" id="{59DD4805-89B5-4E42-BFCB-80C284FDB685}"/>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BBED210-EDFA-4634-B0E3-70DFBFB58EC8}"/>
              </a:ext>
            </a:extLst>
          </p:cNvPr>
          <p:cNvSpPr>
            <a:spLocks noGrp="1"/>
          </p:cNvSpPr>
          <p:nvPr>
            <p:ph type="sldNum" sz="quarter" idx="12"/>
          </p:nvPr>
        </p:nvSpPr>
        <p:spPr/>
        <p:txBody>
          <a:bodyPr/>
          <a:lstStyle>
            <a:lvl1pPr>
              <a:defRPr/>
            </a:lvl1pPr>
          </a:lstStyle>
          <a:p>
            <a:pPr>
              <a:defRPr/>
            </a:pPr>
            <a:fld id="{C6333258-437B-4D37-AF77-9BD5FE21540B}" type="slidenum">
              <a:rPr lang="de-DE" altLang="en-US"/>
              <a:pPr>
                <a:defRPr/>
              </a:pPr>
              <a:t>‹#›</a:t>
            </a:fld>
            <a:endParaRPr lang="de-DE" altLang="en-US"/>
          </a:p>
        </p:txBody>
      </p:sp>
    </p:spTree>
    <p:extLst>
      <p:ext uri="{BB962C8B-B14F-4D97-AF65-F5344CB8AC3E}">
        <p14:creationId xmlns:p14="http://schemas.microsoft.com/office/powerpoint/2010/main" val="83164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AF548DB3-2C0F-41F8-B7BE-16186C670402}"/>
              </a:ext>
            </a:extLst>
          </p:cNvPr>
          <p:cNvSpPr>
            <a:spLocks noGrp="1"/>
          </p:cNvSpPr>
          <p:nvPr>
            <p:ph type="dt" sz="half" idx="10"/>
          </p:nvPr>
        </p:nvSpPr>
        <p:spPr/>
        <p:txBody>
          <a:bodyPr/>
          <a:lstStyle>
            <a:lvl1pPr>
              <a:defRPr/>
            </a:lvl1pPr>
          </a:lstStyle>
          <a:p>
            <a:pPr>
              <a:defRPr/>
            </a:pPr>
            <a:fld id="{DD770FD9-C5D4-46E4-820C-0CC77CC29E38}" type="datetimeFigureOut">
              <a:rPr lang="de-DE"/>
              <a:pPr>
                <a:defRPr/>
              </a:pPr>
              <a:t>17.04.2025</a:t>
            </a:fld>
            <a:endParaRPr lang="de-DE"/>
          </a:p>
        </p:txBody>
      </p:sp>
      <p:sp>
        <p:nvSpPr>
          <p:cNvPr id="8" name="Fußzeilenplatzhalter 4">
            <a:extLst>
              <a:ext uri="{FF2B5EF4-FFF2-40B4-BE49-F238E27FC236}">
                <a16:creationId xmlns:a16="http://schemas.microsoft.com/office/drawing/2014/main" id="{B11D344B-FEEC-4F75-9E47-213C91861271}"/>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F47CF18B-0FF2-4931-B2FC-92FF9626A985}"/>
              </a:ext>
            </a:extLst>
          </p:cNvPr>
          <p:cNvSpPr>
            <a:spLocks noGrp="1"/>
          </p:cNvSpPr>
          <p:nvPr>
            <p:ph type="sldNum" sz="quarter" idx="12"/>
          </p:nvPr>
        </p:nvSpPr>
        <p:spPr/>
        <p:txBody>
          <a:bodyPr/>
          <a:lstStyle>
            <a:lvl1pPr>
              <a:defRPr/>
            </a:lvl1pPr>
          </a:lstStyle>
          <a:p>
            <a:pPr>
              <a:defRPr/>
            </a:pPr>
            <a:fld id="{4F512DC3-D004-4362-B77F-6BBE3C550411}" type="slidenum">
              <a:rPr lang="de-DE" altLang="en-US"/>
              <a:pPr>
                <a:defRPr/>
              </a:pPr>
              <a:t>‹#›</a:t>
            </a:fld>
            <a:endParaRPr lang="de-DE" altLang="en-US"/>
          </a:p>
        </p:txBody>
      </p:sp>
    </p:spTree>
    <p:extLst>
      <p:ext uri="{BB962C8B-B14F-4D97-AF65-F5344CB8AC3E}">
        <p14:creationId xmlns:p14="http://schemas.microsoft.com/office/powerpoint/2010/main" val="406927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044EAC1E-1DE8-466F-B615-EA791B9FA16B}"/>
              </a:ext>
            </a:extLst>
          </p:cNvPr>
          <p:cNvSpPr>
            <a:spLocks noGrp="1"/>
          </p:cNvSpPr>
          <p:nvPr>
            <p:ph type="dt" sz="half" idx="10"/>
          </p:nvPr>
        </p:nvSpPr>
        <p:spPr/>
        <p:txBody>
          <a:bodyPr/>
          <a:lstStyle>
            <a:lvl1pPr>
              <a:defRPr/>
            </a:lvl1pPr>
          </a:lstStyle>
          <a:p>
            <a:pPr>
              <a:defRPr/>
            </a:pPr>
            <a:fld id="{F72B0268-BAAB-45DB-86D5-653479D089AD}" type="datetimeFigureOut">
              <a:rPr lang="de-DE"/>
              <a:pPr>
                <a:defRPr/>
              </a:pPr>
              <a:t>17.04.2025</a:t>
            </a:fld>
            <a:endParaRPr lang="de-DE"/>
          </a:p>
        </p:txBody>
      </p:sp>
      <p:sp>
        <p:nvSpPr>
          <p:cNvPr id="4" name="Fußzeilenplatzhalter 4">
            <a:extLst>
              <a:ext uri="{FF2B5EF4-FFF2-40B4-BE49-F238E27FC236}">
                <a16:creationId xmlns:a16="http://schemas.microsoft.com/office/drawing/2014/main" id="{B8F6EAAC-6C13-4921-BF88-92F8882DA2E9}"/>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D626329B-22CC-46FC-8AA4-756D69650213}"/>
              </a:ext>
            </a:extLst>
          </p:cNvPr>
          <p:cNvSpPr>
            <a:spLocks noGrp="1"/>
          </p:cNvSpPr>
          <p:nvPr>
            <p:ph type="sldNum" sz="quarter" idx="12"/>
          </p:nvPr>
        </p:nvSpPr>
        <p:spPr/>
        <p:txBody>
          <a:bodyPr/>
          <a:lstStyle>
            <a:lvl1pPr>
              <a:defRPr/>
            </a:lvl1pPr>
          </a:lstStyle>
          <a:p>
            <a:pPr>
              <a:defRPr/>
            </a:pPr>
            <a:fld id="{7B5310B6-F3A9-44C1-8177-526D588C3A68}" type="slidenum">
              <a:rPr lang="de-DE" altLang="en-US"/>
              <a:pPr>
                <a:defRPr/>
              </a:pPr>
              <a:t>‹#›</a:t>
            </a:fld>
            <a:endParaRPr lang="de-DE" altLang="en-US"/>
          </a:p>
        </p:txBody>
      </p:sp>
    </p:spTree>
    <p:extLst>
      <p:ext uri="{BB962C8B-B14F-4D97-AF65-F5344CB8AC3E}">
        <p14:creationId xmlns:p14="http://schemas.microsoft.com/office/powerpoint/2010/main" val="376446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C78CEF8B-8785-4709-BACB-3D95B3098E13}"/>
              </a:ext>
            </a:extLst>
          </p:cNvPr>
          <p:cNvSpPr>
            <a:spLocks noGrp="1"/>
          </p:cNvSpPr>
          <p:nvPr>
            <p:ph type="dt" sz="half" idx="10"/>
          </p:nvPr>
        </p:nvSpPr>
        <p:spPr/>
        <p:txBody>
          <a:bodyPr/>
          <a:lstStyle>
            <a:lvl1pPr>
              <a:defRPr/>
            </a:lvl1pPr>
          </a:lstStyle>
          <a:p>
            <a:pPr>
              <a:defRPr/>
            </a:pPr>
            <a:fld id="{23B6FF15-6CBF-45BB-86D7-D5FB51E36331}" type="datetimeFigureOut">
              <a:rPr lang="de-DE"/>
              <a:pPr>
                <a:defRPr/>
              </a:pPr>
              <a:t>17.04.2025</a:t>
            </a:fld>
            <a:endParaRPr lang="de-DE"/>
          </a:p>
        </p:txBody>
      </p:sp>
      <p:sp>
        <p:nvSpPr>
          <p:cNvPr id="3" name="Fußzeilenplatzhalter 4">
            <a:extLst>
              <a:ext uri="{FF2B5EF4-FFF2-40B4-BE49-F238E27FC236}">
                <a16:creationId xmlns:a16="http://schemas.microsoft.com/office/drawing/2014/main" id="{4EBE7F39-A9DE-44DD-9525-570975C29383}"/>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98B7B88A-0AAC-40D8-9A7F-E47CF3CA28DD}"/>
              </a:ext>
            </a:extLst>
          </p:cNvPr>
          <p:cNvSpPr>
            <a:spLocks noGrp="1"/>
          </p:cNvSpPr>
          <p:nvPr>
            <p:ph type="sldNum" sz="quarter" idx="12"/>
          </p:nvPr>
        </p:nvSpPr>
        <p:spPr/>
        <p:txBody>
          <a:bodyPr/>
          <a:lstStyle>
            <a:lvl1pPr>
              <a:defRPr/>
            </a:lvl1pPr>
          </a:lstStyle>
          <a:p>
            <a:pPr>
              <a:defRPr/>
            </a:pPr>
            <a:fld id="{875BC028-A19E-45B6-90AA-5926F0563B69}" type="slidenum">
              <a:rPr lang="de-DE" altLang="en-US"/>
              <a:pPr>
                <a:defRPr/>
              </a:pPr>
              <a:t>‹#›</a:t>
            </a:fld>
            <a:endParaRPr lang="de-DE" altLang="en-US"/>
          </a:p>
        </p:txBody>
      </p:sp>
    </p:spTree>
    <p:extLst>
      <p:ext uri="{BB962C8B-B14F-4D97-AF65-F5344CB8AC3E}">
        <p14:creationId xmlns:p14="http://schemas.microsoft.com/office/powerpoint/2010/main" val="23159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a:extLst>
              <a:ext uri="{FF2B5EF4-FFF2-40B4-BE49-F238E27FC236}">
                <a16:creationId xmlns:a16="http://schemas.microsoft.com/office/drawing/2014/main" id="{B2538B63-E660-40ED-8D78-29EAD626084C}"/>
              </a:ext>
            </a:extLst>
          </p:cNvPr>
          <p:cNvSpPr>
            <a:spLocks noGrp="1"/>
          </p:cNvSpPr>
          <p:nvPr>
            <p:ph type="dt" sz="half" idx="10"/>
          </p:nvPr>
        </p:nvSpPr>
        <p:spPr/>
        <p:txBody>
          <a:bodyPr/>
          <a:lstStyle>
            <a:lvl1pPr>
              <a:defRPr/>
            </a:lvl1pPr>
          </a:lstStyle>
          <a:p>
            <a:pPr>
              <a:defRPr/>
            </a:pPr>
            <a:fld id="{52DF0C95-12E4-47A0-A5B1-F8C991434A73}" type="datetimeFigureOut">
              <a:rPr lang="de-DE"/>
              <a:pPr>
                <a:defRPr/>
              </a:pPr>
              <a:t>17.04.2025</a:t>
            </a:fld>
            <a:endParaRPr lang="de-DE"/>
          </a:p>
        </p:txBody>
      </p:sp>
      <p:sp>
        <p:nvSpPr>
          <p:cNvPr id="6" name="Fußzeilenplatzhalter 4">
            <a:extLst>
              <a:ext uri="{FF2B5EF4-FFF2-40B4-BE49-F238E27FC236}">
                <a16:creationId xmlns:a16="http://schemas.microsoft.com/office/drawing/2014/main" id="{E2D4235A-0D6C-4FBF-BB2A-E00175831E14}"/>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6E02D72B-E561-4F6D-8BF9-D2FB5993EA56}"/>
              </a:ext>
            </a:extLst>
          </p:cNvPr>
          <p:cNvSpPr>
            <a:spLocks noGrp="1"/>
          </p:cNvSpPr>
          <p:nvPr>
            <p:ph type="sldNum" sz="quarter" idx="12"/>
          </p:nvPr>
        </p:nvSpPr>
        <p:spPr/>
        <p:txBody>
          <a:bodyPr/>
          <a:lstStyle>
            <a:lvl1pPr>
              <a:defRPr/>
            </a:lvl1pPr>
          </a:lstStyle>
          <a:p>
            <a:pPr>
              <a:defRPr/>
            </a:pPr>
            <a:fld id="{CFF47B22-A843-472D-881C-1200F94FEAC8}" type="slidenum">
              <a:rPr lang="de-DE" altLang="en-US"/>
              <a:pPr>
                <a:defRPr/>
              </a:pPr>
              <a:t>‹#›</a:t>
            </a:fld>
            <a:endParaRPr lang="de-DE" altLang="en-US"/>
          </a:p>
        </p:txBody>
      </p:sp>
    </p:spTree>
    <p:extLst>
      <p:ext uri="{BB962C8B-B14F-4D97-AF65-F5344CB8AC3E}">
        <p14:creationId xmlns:p14="http://schemas.microsoft.com/office/powerpoint/2010/main" val="309932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a:extLst>
              <a:ext uri="{FF2B5EF4-FFF2-40B4-BE49-F238E27FC236}">
                <a16:creationId xmlns:a16="http://schemas.microsoft.com/office/drawing/2014/main" id="{18FE5A0F-6812-4514-A7DE-C1DACCD2942A}"/>
              </a:ext>
            </a:extLst>
          </p:cNvPr>
          <p:cNvSpPr>
            <a:spLocks noGrp="1"/>
          </p:cNvSpPr>
          <p:nvPr>
            <p:ph type="dt" sz="half" idx="10"/>
          </p:nvPr>
        </p:nvSpPr>
        <p:spPr/>
        <p:txBody>
          <a:bodyPr/>
          <a:lstStyle>
            <a:lvl1pPr>
              <a:defRPr/>
            </a:lvl1pPr>
          </a:lstStyle>
          <a:p>
            <a:pPr>
              <a:defRPr/>
            </a:pPr>
            <a:fld id="{FA52235E-2FB8-451C-B759-CC519C3C6F5F}" type="datetimeFigureOut">
              <a:rPr lang="de-DE"/>
              <a:pPr>
                <a:defRPr/>
              </a:pPr>
              <a:t>17.04.2025</a:t>
            </a:fld>
            <a:endParaRPr lang="de-DE"/>
          </a:p>
        </p:txBody>
      </p:sp>
      <p:sp>
        <p:nvSpPr>
          <p:cNvPr id="6" name="Fußzeilenplatzhalter 4">
            <a:extLst>
              <a:ext uri="{FF2B5EF4-FFF2-40B4-BE49-F238E27FC236}">
                <a16:creationId xmlns:a16="http://schemas.microsoft.com/office/drawing/2014/main" id="{0DDF975B-AC2D-43EB-99F7-48C0C94DF5C7}"/>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A21C824C-468F-4A09-AA04-99D175CF9BA6}"/>
              </a:ext>
            </a:extLst>
          </p:cNvPr>
          <p:cNvSpPr>
            <a:spLocks noGrp="1"/>
          </p:cNvSpPr>
          <p:nvPr>
            <p:ph type="sldNum" sz="quarter" idx="12"/>
          </p:nvPr>
        </p:nvSpPr>
        <p:spPr/>
        <p:txBody>
          <a:bodyPr/>
          <a:lstStyle>
            <a:lvl1pPr>
              <a:defRPr/>
            </a:lvl1pPr>
          </a:lstStyle>
          <a:p>
            <a:pPr>
              <a:defRPr/>
            </a:pPr>
            <a:fld id="{F1FBD8E6-23BA-4777-8F8E-B4945683D49A}" type="slidenum">
              <a:rPr lang="de-DE" altLang="en-US"/>
              <a:pPr>
                <a:defRPr/>
              </a:pPr>
              <a:t>‹#›</a:t>
            </a:fld>
            <a:endParaRPr lang="de-DE" altLang="en-US"/>
          </a:p>
        </p:txBody>
      </p:sp>
    </p:spTree>
    <p:extLst>
      <p:ext uri="{BB962C8B-B14F-4D97-AF65-F5344CB8AC3E}">
        <p14:creationId xmlns:p14="http://schemas.microsoft.com/office/powerpoint/2010/main" val="109757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DD506574-52C4-4D6A-BA45-D7EB52B03B3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Textplatzhalter 2">
            <a:extLst>
              <a:ext uri="{FF2B5EF4-FFF2-40B4-BE49-F238E27FC236}">
                <a16:creationId xmlns:a16="http://schemas.microsoft.com/office/drawing/2014/main" id="{26F1C355-0D9F-4D7E-9E37-380557C553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a:extLst>
              <a:ext uri="{FF2B5EF4-FFF2-40B4-BE49-F238E27FC236}">
                <a16:creationId xmlns:a16="http://schemas.microsoft.com/office/drawing/2014/main" id="{026B2F6E-878A-4626-BCC4-CBC42B2D77F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BE5529-6DFF-4F0B-BE66-FEDC97E3B639}" type="datetimeFigureOut">
              <a:rPr lang="de-DE"/>
              <a:pPr>
                <a:defRPr/>
              </a:pPr>
              <a:t>17.04.2025</a:t>
            </a:fld>
            <a:endParaRPr lang="de-DE"/>
          </a:p>
        </p:txBody>
      </p:sp>
      <p:sp>
        <p:nvSpPr>
          <p:cNvPr id="5" name="Fußzeilenplatzhalter 4">
            <a:extLst>
              <a:ext uri="{FF2B5EF4-FFF2-40B4-BE49-F238E27FC236}">
                <a16:creationId xmlns:a16="http://schemas.microsoft.com/office/drawing/2014/main" id="{2085AF3B-6FED-4EAA-BFC2-902649B40F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DFA1533D-083E-4790-AD2E-9ED4A6D0208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0AD3350-202E-419E-8F89-8759CFC27D2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8.png"/><Relationship Id="rId7"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07/relationships/hdphoto" Target="../media/hdphoto5.wdp"/><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microsoft.com/office/2007/relationships/hdphoto" Target="../media/hdphoto7.wdp"/><Relationship Id="rId12" Type="http://schemas.openxmlformats.org/officeDocument/2006/relationships/image" Target="../media/image1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11" Type="http://schemas.microsoft.com/office/2007/relationships/hdphoto" Target="../media/hdphoto9.wdp"/><Relationship Id="rId5" Type="http://schemas.openxmlformats.org/officeDocument/2006/relationships/image" Target="../media/image63.png"/><Relationship Id="rId10" Type="http://schemas.openxmlformats.org/officeDocument/2006/relationships/image" Target="../media/image66.png"/><Relationship Id="rId4" Type="http://schemas.openxmlformats.org/officeDocument/2006/relationships/image" Target="../media/image9.png"/><Relationship Id="rId9" Type="http://schemas.microsoft.com/office/2007/relationships/hdphoto" Target="../media/hdphoto8.wdp"/></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holger@litbed.lt" TargetMode="External"/><Relationship Id="rId7" Type="http://schemas.openxmlformats.org/officeDocument/2006/relationships/image" Target="../media/image6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mailto:kristina@litbed.lt" TargetMode="External"/><Relationship Id="rId5" Type="http://schemas.openxmlformats.org/officeDocument/2006/relationships/image" Target="../media/image67.jpeg"/><Relationship Id="rId4" Type="http://schemas.openxmlformats.org/officeDocument/2006/relationships/hyperlink" Target="mailto:claudia.pflimpfl@baerenschlaf.d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7.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12.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6.png"/><Relationship Id="rId1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0">
            <a:extLst>
              <a:ext uri="{FF2B5EF4-FFF2-40B4-BE49-F238E27FC236}">
                <a16:creationId xmlns:a16="http://schemas.microsoft.com/office/drawing/2014/main" id="{7CF83151-FABB-47E4-88C1-DC0BFFA1DFB1}"/>
              </a:ext>
            </a:extLst>
          </p:cNvPr>
          <p:cNvSpPr>
            <a:spLocks noGrp="1"/>
          </p:cNvSpPr>
          <p:nvPr>
            <p:ph type="title"/>
          </p:nvPr>
        </p:nvSpPr>
        <p:spPr/>
        <p:txBody>
          <a:bodyPr/>
          <a:lstStyle/>
          <a:p>
            <a:endParaRPr lang="en-US" altLang="en-US" dirty="0"/>
          </a:p>
        </p:txBody>
      </p:sp>
      <p:pic>
        <p:nvPicPr>
          <p:cNvPr id="2052" name="Grafik 4">
            <a:extLst>
              <a:ext uri="{FF2B5EF4-FFF2-40B4-BE49-F238E27FC236}">
                <a16:creationId xmlns:a16="http://schemas.microsoft.com/office/drawing/2014/main" id="{3EBA0A55-ACF4-4ADE-AE65-F86B7D6EA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0488"/>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E24DDCE-1DCB-9E17-3009-A297BF54BAE0}"/>
              </a:ext>
            </a:extLst>
          </p:cNvPr>
          <p:cNvPicPr>
            <a:picLocks noChangeAspect="1"/>
          </p:cNvPicPr>
          <p:nvPr/>
        </p:nvPicPr>
        <p:blipFill>
          <a:blip r:embed="rId3"/>
          <a:stretch>
            <a:fillRect/>
          </a:stretch>
        </p:blipFill>
        <p:spPr>
          <a:xfrm>
            <a:off x="9525" y="1617663"/>
            <a:ext cx="9144000" cy="4601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feld 4">
            <a:extLst>
              <a:ext uri="{FF2B5EF4-FFF2-40B4-BE49-F238E27FC236}">
                <a16:creationId xmlns:a16="http://schemas.microsoft.com/office/drawing/2014/main" id="{DAD92206-9165-41FF-AD17-F0B5835BA03C}"/>
              </a:ext>
            </a:extLst>
          </p:cNvPr>
          <p:cNvSpPr txBox="1">
            <a:spLocks noChangeArrowheads="1"/>
          </p:cNvSpPr>
          <p:nvPr/>
        </p:nvSpPr>
        <p:spPr bwMode="auto">
          <a:xfrm>
            <a:off x="611188" y="1614488"/>
            <a:ext cx="7273925" cy="461962"/>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latin typeface="Arial" panose="020B0604020202020204" pitchFamily="34" charset="0"/>
              </a:rPr>
              <a:t>       NACHHALTIGKEIT UND ZERTIFIZIERUNGEN</a:t>
            </a:r>
            <a:endParaRPr lang="de-DE" altLang="en-US" sz="2400" i="1" dirty="0">
              <a:solidFill>
                <a:schemeClr val="tx1">
                  <a:lumMod val="75000"/>
                  <a:lumOff val="25000"/>
                </a:schemeClr>
              </a:solidFill>
              <a:latin typeface="Arial" panose="020B0604020202020204" pitchFamily="34" charset="0"/>
            </a:endParaRPr>
          </a:p>
        </p:txBody>
      </p:sp>
      <p:sp>
        <p:nvSpPr>
          <p:cNvPr id="12291" name="Textfeld 5">
            <a:extLst>
              <a:ext uri="{FF2B5EF4-FFF2-40B4-BE49-F238E27FC236}">
                <a16:creationId xmlns:a16="http://schemas.microsoft.com/office/drawing/2014/main" id="{E1A6E61F-5F81-4FF5-B602-B3AF863358A7}"/>
              </a:ext>
            </a:extLst>
          </p:cNvPr>
          <p:cNvSpPr txBox="1">
            <a:spLocks noChangeArrowheads="1"/>
          </p:cNvSpPr>
          <p:nvPr/>
        </p:nvSpPr>
        <p:spPr bwMode="auto">
          <a:xfrm>
            <a:off x="251520" y="3894953"/>
            <a:ext cx="871309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1000" dirty="0">
                <a:latin typeface="Arial" panose="020B0604020202020204" pitchFamily="34" charset="0"/>
              </a:rPr>
              <a:t>Die beste Matratze , das beste Boxspringbett und der beste Lattenrost beginnen mit der Wahl der den besten Materialien. Die Qualität des Produktes dient der Qualität des Schlafes des Nutzers unserer Produkte . Deshalb wird jede Original Bärenschlaf-International® Produkt  in Handarbeit aus 100% zertifizierten Materialien hergestellt. Nur die besten Materialien werden von uns für die Herstellung unserer Produkte ausgewählt .Da wir ein umweltbewusst denken und handeln  achten unserere Unternehmen auf die Nachhaltigkeit unserer Produkte und unseres Handelns . Wir wollen das unserere  bekannten Bärenschlaf-International®-Marken-Bettwaren auch bzgl Nachhatligkeit einem Qualitätsstandard entsprechen , welcher allen Menschen dauerhaft zu Gute kommt . Unser Ziel ist es die Erhaltungen unserer natürlicheren Umwelt  durch die Verringerung von Schadstoffen zu unterstützen um hierdurch den Schutz unseres Planeten  zu gewährleisten .  Nur die besten, getesteten und möglichst auch zertifizierten Materialien werden von uns mit Liebe zu unseren Marken-Produkten verarbeitet .Unsere verwendeten Materialien werden regelmäßig und dauerhaft kontrolliert . Sie sind und sehr solide  und belastbar . Sie sind daher sehr langlebig . Durch diese Langlebigkeit müssen Sie nicht nach nur  kurzzeitiger Nutzung im Müll landen. Unsere Materialien sind umweltfreundlich und natürlich ungiftig und schadstofffrei produziert  . Sie sind sehr nachhaltig und recycelbar. Der Stahldraht, der für unsere Federelemente verwendet wird, basiert auf langlebigem, solidem und nachhaltigem,  verwerfungsfreiem  Rohstahl. Unsere PES-Fasern werden aus 100% recycelten PET-Flaschen hergestellt. Alle unsere Schaumstoffe und alle unsere Textilien sind Öko-Tex-Standard-100 zertifiziert. Wir glauben, dass gut nie gut ist . Besser zu sein und stets zu werden unser Anspruch, den wir an uns selbst stellen. Neue Ideen und Erkenntnisse bzgl  Nachhaltigkeit und Qualitätssicherung  werden ständig in unser Wissen aufgenommen. Wir verbessern und prüfen ständig unsere Qualität und unsere Arbeitsweise . Wir sind ein kundenorientiertes Unternehmen und stellen daher nicht nur Waren  her – Wir erschaffen durch unsere Arbeit einen einen Mehrwert für die Umwelt . Auch bzgl unserer Dienstleistungen achten wir stets auf die Qualität und Nachhaltigkeit der jeweiligen Dienstleistung .Zusammenfassend möchten wir sagen: Innovationsfreude, Streben nach Perfektion und Qualität, faire Partnerschaften, Marktnähe und nachhaltiges , soziales Denken sind die Eckpfeiler unserer Unternehmenspolitik.</a:t>
            </a:r>
          </a:p>
        </p:txBody>
      </p:sp>
      <p:sp>
        <p:nvSpPr>
          <p:cNvPr id="12292" name="Textfeld 6">
            <a:extLst>
              <a:ext uri="{FF2B5EF4-FFF2-40B4-BE49-F238E27FC236}">
                <a16:creationId xmlns:a16="http://schemas.microsoft.com/office/drawing/2014/main" id="{A678FDFB-7E92-41DD-8612-40D012F9C51A}"/>
              </a:ext>
            </a:extLst>
          </p:cNvPr>
          <p:cNvSpPr txBox="1">
            <a:spLocks noChangeArrowheads="1"/>
          </p:cNvSpPr>
          <p:nvPr/>
        </p:nvSpPr>
        <p:spPr bwMode="auto">
          <a:xfrm>
            <a:off x="452438" y="2032000"/>
            <a:ext cx="8066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de-DE" altLang="en-US" sz="1400" dirty="0">
                <a:latin typeface="Arial" panose="020B0604020202020204" pitchFamily="34" charset="0"/>
              </a:rPr>
              <a:t>     Solide Langlebigkeit unserer Produkte ist unsere Leidenschaft – Nachhaltigkeit unser Mission !  </a:t>
            </a:r>
          </a:p>
        </p:txBody>
      </p:sp>
      <p:pic>
        <p:nvPicPr>
          <p:cNvPr id="12293" name="Grafik 2">
            <a:extLst>
              <a:ext uri="{FF2B5EF4-FFF2-40B4-BE49-F238E27FC236}">
                <a16:creationId xmlns:a16="http://schemas.microsoft.com/office/drawing/2014/main" id="{9E370489-114C-4DBA-A030-269F24CF3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fik 3">
            <a:extLst>
              <a:ext uri="{FF2B5EF4-FFF2-40B4-BE49-F238E27FC236}">
                <a16:creationId xmlns:a16="http://schemas.microsoft.com/office/drawing/2014/main" id="{88CD9C80-373D-4941-B62F-DBC36362F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598863"/>
            <a:ext cx="2939875" cy="29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7">
            <a:extLst>
              <a:ext uri="{FF2B5EF4-FFF2-40B4-BE49-F238E27FC236}">
                <a16:creationId xmlns:a16="http://schemas.microsoft.com/office/drawing/2014/main" id="{220D769D-1E87-4B28-BF9B-5548BFFCA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349886"/>
            <a:ext cx="5329195" cy="11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feld 4">
            <a:extLst>
              <a:ext uri="{FF2B5EF4-FFF2-40B4-BE49-F238E27FC236}">
                <a16:creationId xmlns:a16="http://schemas.microsoft.com/office/drawing/2014/main" id="{E1A33E49-F416-42DD-A5ED-C9E01738AA70}"/>
              </a:ext>
            </a:extLst>
          </p:cNvPr>
          <p:cNvSpPr txBox="1">
            <a:spLocks noChangeArrowheads="1"/>
          </p:cNvSpPr>
          <p:nvPr/>
        </p:nvSpPr>
        <p:spPr bwMode="auto">
          <a:xfrm>
            <a:off x="210320" y="1739900"/>
            <a:ext cx="8798832" cy="338554"/>
          </a:xfrm>
          <a:prstGeom prst="rect">
            <a:avLst/>
          </a:prstGeom>
          <a:no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600" b="1" dirty="0">
                <a:latin typeface="Arial" panose="020B0604020202020204" pitchFamily="34" charset="0"/>
              </a:rPr>
              <a:t>    Original </a:t>
            </a:r>
            <a:r>
              <a:rPr lang="en-US" altLang="en-US" sz="1600" b="1" dirty="0" err="1">
                <a:latin typeface="Arial" panose="020B0604020202020204" pitchFamily="34" charset="0"/>
              </a:rPr>
              <a:t>Bärenschlaf</a:t>
            </a:r>
            <a:r>
              <a:rPr lang="en-US" altLang="en-US" sz="1600" b="1" dirty="0">
                <a:latin typeface="Arial" panose="020B0604020202020204" pitchFamily="34" charset="0"/>
              </a:rPr>
              <a:t>-International® PRODUKTGRUPPEN und EINSATZBEREICHE </a:t>
            </a:r>
            <a:r>
              <a:rPr lang="de-DE" altLang="en-US" sz="1600" dirty="0">
                <a:solidFill>
                  <a:schemeClr val="tx1">
                    <a:lumMod val="75000"/>
                    <a:lumOff val="25000"/>
                  </a:schemeClr>
                </a:solidFill>
                <a:latin typeface="Arial" panose="020B0604020202020204" pitchFamily="34" charset="0"/>
              </a:rPr>
              <a:t> </a:t>
            </a:r>
          </a:p>
        </p:txBody>
      </p:sp>
      <p:pic>
        <p:nvPicPr>
          <p:cNvPr id="14339" name="Grafik 2">
            <a:extLst>
              <a:ext uri="{FF2B5EF4-FFF2-40B4-BE49-F238E27FC236}">
                <a16:creationId xmlns:a16="http://schemas.microsoft.com/office/drawing/2014/main" id="{02E712BC-0489-490B-9C4E-F45CE7A8E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6">
            <a:extLst>
              <a:ext uri="{FF2B5EF4-FFF2-40B4-BE49-F238E27FC236}">
                <a16:creationId xmlns:a16="http://schemas.microsoft.com/office/drawing/2014/main" id="{9403CF63-D657-4553-8529-4917DD14E4BD}"/>
              </a:ext>
            </a:extLst>
          </p:cNvPr>
          <p:cNvSpPr txBox="1">
            <a:spLocks noChangeArrowheads="1"/>
          </p:cNvSpPr>
          <p:nvPr/>
        </p:nvSpPr>
        <p:spPr bwMode="auto">
          <a:xfrm>
            <a:off x="210320" y="2422526"/>
            <a:ext cx="8747943" cy="4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800" dirty="0"/>
          </a:p>
        </p:txBody>
      </p:sp>
      <p:pic>
        <p:nvPicPr>
          <p:cNvPr id="2" name="Picture 1">
            <a:extLst>
              <a:ext uri="{FF2B5EF4-FFF2-40B4-BE49-F238E27FC236}">
                <a16:creationId xmlns:a16="http://schemas.microsoft.com/office/drawing/2014/main" id="{A9D92FFE-3FFB-CF5E-05F9-D89A3242DD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7" y="2099414"/>
            <a:ext cx="2091887" cy="1377398"/>
          </a:xfrm>
          <a:prstGeom prst="rect">
            <a:avLst/>
          </a:prstGeom>
          <a:noFill/>
          <a:ln>
            <a:noFill/>
          </a:ln>
        </p:spPr>
      </p:pic>
      <p:pic>
        <p:nvPicPr>
          <p:cNvPr id="3" name="Picture 2">
            <a:extLst>
              <a:ext uri="{FF2B5EF4-FFF2-40B4-BE49-F238E27FC236}">
                <a16:creationId xmlns:a16="http://schemas.microsoft.com/office/drawing/2014/main" id="{58BA29FC-771D-FBDC-BB9C-3009206B45B0}"/>
              </a:ext>
            </a:extLst>
          </p:cNvPr>
          <p:cNvPicPr>
            <a:picLocks noChangeAspect="1"/>
          </p:cNvPicPr>
          <p:nvPr/>
        </p:nvPicPr>
        <p:blipFill>
          <a:blip r:embed="rId4"/>
          <a:stretch>
            <a:fillRect/>
          </a:stretch>
        </p:blipFill>
        <p:spPr>
          <a:xfrm>
            <a:off x="2307057" y="2146841"/>
            <a:ext cx="2091887" cy="1364829"/>
          </a:xfrm>
          <a:prstGeom prst="rect">
            <a:avLst/>
          </a:prstGeom>
        </p:spPr>
      </p:pic>
      <p:pic>
        <p:nvPicPr>
          <p:cNvPr id="5" name="Picture 4">
            <a:extLst>
              <a:ext uri="{FF2B5EF4-FFF2-40B4-BE49-F238E27FC236}">
                <a16:creationId xmlns:a16="http://schemas.microsoft.com/office/drawing/2014/main" id="{3A31EE2C-8D8E-9A60-5318-D7C008E579D1}"/>
              </a:ext>
            </a:extLst>
          </p:cNvPr>
          <p:cNvPicPr>
            <a:picLocks noChangeAspect="1"/>
          </p:cNvPicPr>
          <p:nvPr/>
        </p:nvPicPr>
        <p:blipFill>
          <a:blip r:embed="rId5"/>
          <a:stretch>
            <a:fillRect/>
          </a:stretch>
        </p:blipFill>
        <p:spPr>
          <a:xfrm>
            <a:off x="4493678" y="2121789"/>
            <a:ext cx="1963119" cy="1265936"/>
          </a:xfrm>
          <a:prstGeom prst="rect">
            <a:avLst/>
          </a:prstGeom>
        </p:spPr>
      </p:pic>
      <p:pic>
        <p:nvPicPr>
          <p:cNvPr id="6" name="Picture 5">
            <a:extLst>
              <a:ext uri="{FF2B5EF4-FFF2-40B4-BE49-F238E27FC236}">
                <a16:creationId xmlns:a16="http://schemas.microsoft.com/office/drawing/2014/main" id="{EA87EBEA-BADF-2465-6C67-302F218594DA}"/>
              </a:ext>
            </a:extLst>
          </p:cNvPr>
          <p:cNvPicPr>
            <a:picLocks noChangeAspect="1"/>
          </p:cNvPicPr>
          <p:nvPr/>
        </p:nvPicPr>
        <p:blipFill>
          <a:blip r:embed="rId6"/>
          <a:stretch>
            <a:fillRect/>
          </a:stretch>
        </p:blipFill>
        <p:spPr>
          <a:xfrm>
            <a:off x="6732240" y="2099414"/>
            <a:ext cx="1748993" cy="1276364"/>
          </a:xfrm>
          <a:prstGeom prst="rect">
            <a:avLst/>
          </a:prstGeom>
        </p:spPr>
      </p:pic>
      <p:pic>
        <p:nvPicPr>
          <p:cNvPr id="7" name="Picture 6">
            <a:extLst>
              <a:ext uri="{FF2B5EF4-FFF2-40B4-BE49-F238E27FC236}">
                <a16:creationId xmlns:a16="http://schemas.microsoft.com/office/drawing/2014/main" id="{720F70D2-8DA8-94CC-B503-7A4C096AE7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1481" y="3563921"/>
            <a:ext cx="1769998" cy="1297511"/>
          </a:xfrm>
          <a:prstGeom prst="rect">
            <a:avLst/>
          </a:prstGeom>
          <a:noFill/>
          <a:ln>
            <a:noFill/>
          </a:ln>
        </p:spPr>
      </p:pic>
      <p:pic>
        <p:nvPicPr>
          <p:cNvPr id="11" name="Picture 10">
            <a:extLst>
              <a:ext uri="{FF2B5EF4-FFF2-40B4-BE49-F238E27FC236}">
                <a16:creationId xmlns:a16="http://schemas.microsoft.com/office/drawing/2014/main" id="{0B58688E-7E51-5012-CBA8-14E9FD1E2AC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3533746"/>
            <a:ext cx="2049106" cy="1400212"/>
          </a:xfrm>
          <a:prstGeom prst="rect">
            <a:avLst/>
          </a:prstGeom>
          <a:noFill/>
          <a:ln>
            <a:noFill/>
          </a:ln>
        </p:spPr>
      </p:pic>
      <p:pic>
        <p:nvPicPr>
          <p:cNvPr id="12" name="Picture 11">
            <a:extLst>
              <a:ext uri="{FF2B5EF4-FFF2-40B4-BE49-F238E27FC236}">
                <a16:creationId xmlns:a16="http://schemas.microsoft.com/office/drawing/2014/main" id="{6D8502AA-6189-9F12-8E9D-CA9E6ADECB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8944" y="3530933"/>
            <a:ext cx="2170483" cy="1322767"/>
          </a:xfrm>
          <a:prstGeom prst="rect">
            <a:avLst/>
          </a:prstGeom>
          <a:noFill/>
          <a:ln>
            <a:noFill/>
          </a:ln>
        </p:spPr>
      </p:pic>
      <p:pic>
        <p:nvPicPr>
          <p:cNvPr id="4" name="Picture 3">
            <a:extLst>
              <a:ext uri="{FF2B5EF4-FFF2-40B4-BE49-F238E27FC236}">
                <a16:creationId xmlns:a16="http://schemas.microsoft.com/office/drawing/2014/main" id="{D2EE7BB5-6FF2-734B-93E1-FD608DA6CDD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32240" y="3476303"/>
            <a:ext cx="2007033" cy="1515097"/>
          </a:xfrm>
          <a:prstGeom prst="rect">
            <a:avLst/>
          </a:prstGeom>
          <a:noFill/>
          <a:ln>
            <a:noFill/>
          </a:ln>
        </p:spPr>
      </p:pic>
      <p:pic>
        <p:nvPicPr>
          <p:cNvPr id="8" name="Picture 7">
            <a:extLst>
              <a:ext uri="{FF2B5EF4-FFF2-40B4-BE49-F238E27FC236}">
                <a16:creationId xmlns:a16="http://schemas.microsoft.com/office/drawing/2014/main" id="{3CE0F489-7C34-FAD5-AF9F-96B7530D749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28" y="5061971"/>
            <a:ext cx="2071633" cy="1400213"/>
          </a:xfrm>
          <a:prstGeom prst="rect">
            <a:avLst/>
          </a:prstGeom>
          <a:noFill/>
          <a:ln>
            <a:noFill/>
          </a:ln>
        </p:spPr>
      </p:pic>
      <p:pic>
        <p:nvPicPr>
          <p:cNvPr id="9" name="Picture 8">
            <a:extLst>
              <a:ext uri="{FF2B5EF4-FFF2-40B4-BE49-F238E27FC236}">
                <a16:creationId xmlns:a16="http://schemas.microsoft.com/office/drawing/2014/main" id="{C1CF9CE6-A8A1-142D-075F-31930BFAC85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5650" y="5061971"/>
            <a:ext cx="2122150" cy="1400213"/>
          </a:xfrm>
          <a:prstGeom prst="rect">
            <a:avLst/>
          </a:prstGeom>
          <a:noFill/>
          <a:ln>
            <a:noFill/>
          </a:ln>
        </p:spPr>
      </p:pic>
      <p:pic>
        <p:nvPicPr>
          <p:cNvPr id="10" name="Picture 9">
            <a:extLst>
              <a:ext uri="{FF2B5EF4-FFF2-40B4-BE49-F238E27FC236}">
                <a16:creationId xmlns:a16="http://schemas.microsoft.com/office/drawing/2014/main" id="{3E126F04-D273-3490-59C7-10F3E41C1E1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8288" y="5053919"/>
            <a:ext cx="2007033" cy="1479531"/>
          </a:xfrm>
          <a:prstGeom prst="rect">
            <a:avLst/>
          </a:prstGeom>
          <a:noFill/>
          <a:ln>
            <a:noFill/>
          </a:ln>
        </p:spPr>
      </p:pic>
      <p:pic>
        <p:nvPicPr>
          <p:cNvPr id="13" name="Picture 12">
            <a:extLst>
              <a:ext uri="{FF2B5EF4-FFF2-40B4-BE49-F238E27FC236}">
                <a16:creationId xmlns:a16="http://schemas.microsoft.com/office/drawing/2014/main" id="{84E8C724-51B1-5092-AE9D-D998AFDF0D4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24467" y="5044138"/>
            <a:ext cx="1874663" cy="14990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feld 5">
            <a:extLst>
              <a:ext uri="{FF2B5EF4-FFF2-40B4-BE49-F238E27FC236}">
                <a16:creationId xmlns:a16="http://schemas.microsoft.com/office/drawing/2014/main" id="{C2EAECD7-EDA6-4D0F-8634-0A918AC315FD}"/>
              </a:ext>
            </a:extLst>
          </p:cNvPr>
          <p:cNvSpPr txBox="1">
            <a:spLocks noChangeArrowheads="1"/>
          </p:cNvSpPr>
          <p:nvPr/>
        </p:nvSpPr>
        <p:spPr bwMode="auto">
          <a:xfrm>
            <a:off x="1187624" y="1484784"/>
            <a:ext cx="72372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   </a:t>
            </a:r>
          </a:p>
          <a:p>
            <a:pPr eaLnBrk="1" hangingPunct="1">
              <a:spcBef>
                <a:spcPct val="0"/>
              </a:spcBef>
              <a:buFontTx/>
              <a:buNone/>
            </a:pPr>
            <a:endParaRPr lang="en-US" altLang="en-US" sz="2400" b="1"/>
          </a:p>
          <a:p>
            <a:pPr eaLnBrk="1" hangingPunct="1">
              <a:spcBef>
                <a:spcPct val="0"/>
              </a:spcBef>
              <a:buFontTx/>
              <a:buNone/>
            </a:pPr>
            <a:r>
              <a:rPr lang="en-US" altLang="en-US" sz="2400" b="1"/>
              <a:t>     </a:t>
            </a:r>
            <a:endParaRPr lang="de-DE" altLang="en-US" sz="2400"/>
          </a:p>
        </p:txBody>
      </p:sp>
      <p:pic>
        <p:nvPicPr>
          <p:cNvPr id="28676" name="Grafik 2">
            <a:extLst>
              <a:ext uri="{FF2B5EF4-FFF2-40B4-BE49-F238E27FC236}">
                <a16:creationId xmlns:a16="http://schemas.microsoft.com/office/drawing/2014/main" id="{4A91BF33-1FC1-4334-820F-9C270CC1F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3D28AFB-FB8B-88BB-3A9E-656AECDFBE28}"/>
              </a:ext>
            </a:extLst>
          </p:cNvPr>
          <p:cNvSpPr txBox="1"/>
          <p:nvPr/>
        </p:nvSpPr>
        <p:spPr>
          <a:xfrm>
            <a:off x="467544" y="1647826"/>
            <a:ext cx="8352928" cy="923330"/>
          </a:xfrm>
          <a:prstGeom prst="rect">
            <a:avLst/>
          </a:prstGeom>
          <a:noFill/>
        </p:spPr>
        <p:txBody>
          <a:bodyPr wrap="square">
            <a:spAutoFit/>
          </a:bodyPr>
          <a:lstStyle/>
          <a:p>
            <a:pPr eaLnBrk="1" hangingPunct="1">
              <a:spcBef>
                <a:spcPct val="0"/>
              </a:spcBef>
              <a:buFontTx/>
              <a:buNone/>
            </a:pPr>
            <a:r>
              <a:rPr lang="de-DE" altLang="en-US" sz="1800" dirty="0">
                <a:latin typeface="Arial" panose="020B0604020202020204" pitchFamily="34" charset="0"/>
              </a:rPr>
              <a:t>                  </a:t>
            </a:r>
            <a:r>
              <a:rPr lang="de-DE" altLang="en-US" sz="1800" b="1" dirty="0">
                <a:latin typeface="Arial" panose="020B0604020202020204" pitchFamily="34" charset="0"/>
              </a:rPr>
              <a:t>Bärenschlaf-International® handmade luxourious  </a:t>
            </a:r>
          </a:p>
          <a:p>
            <a:pPr eaLnBrk="1" hangingPunct="1">
              <a:spcBef>
                <a:spcPct val="0"/>
              </a:spcBef>
              <a:buFontTx/>
              <a:buNone/>
            </a:pPr>
            <a:r>
              <a:rPr lang="de-DE" altLang="en-US" sz="1800" dirty="0">
                <a:latin typeface="Arial" panose="020B0604020202020204" pitchFamily="34" charset="0"/>
              </a:rPr>
              <a:t>      BOXSPRINGBETT–SETS             und             POLSTEBETT–SETS </a:t>
            </a:r>
          </a:p>
          <a:p>
            <a:pPr eaLnBrk="1" hangingPunct="1">
              <a:spcBef>
                <a:spcPct val="0"/>
              </a:spcBef>
              <a:buFontTx/>
              <a:buNone/>
            </a:pPr>
            <a:r>
              <a:rPr lang="de-DE" altLang="en-US" dirty="0"/>
              <a:t>            boxspringbed sets                    and         upholstered bed stead sets </a:t>
            </a:r>
            <a:endParaRPr lang="de-DE" altLang="en-US" sz="1800" dirty="0">
              <a:latin typeface="Arial" panose="020B0604020202020204" pitchFamily="34" charset="0"/>
            </a:endParaRPr>
          </a:p>
        </p:txBody>
      </p:sp>
      <p:pic>
        <p:nvPicPr>
          <p:cNvPr id="4" name="Picture 3">
            <a:extLst>
              <a:ext uri="{FF2B5EF4-FFF2-40B4-BE49-F238E27FC236}">
                <a16:creationId xmlns:a16="http://schemas.microsoft.com/office/drawing/2014/main" id="{70F6EF94-6C4D-BA0C-D317-A4488D6AC1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261" y="2492896"/>
            <a:ext cx="4365938" cy="3472419"/>
          </a:xfrm>
          <a:prstGeom prst="rect">
            <a:avLst/>
          </a:prstGeom>
          <a:ln>
            <a:noFill/>
          </a:ln>
          <a:effectLst>
            <a:softEdge rad="112500"/>
          </a:effectLst>
        </p:spPr>
      </p:pic>
      <p:pic>
        <p:nvPicPr>
          <p:cNvPr id="5" name="Picture 4">
            <a:extLst>
              <a:ext uri="{FF2B5EF4-FFF2-40B4-BE49-F238E27FC236}">
                <a16:creationId xmlns:a16="http://schemas.microsoft.com/office/drawing/2014/main" id="{9EA5F2C5-5FD4-127D-806D-E0A7CC6FEF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6504" y="2471719"/>
            <a:ext cx="4317928" cy="3618288"/>
          </a:xfrm>
          <a:prstGeom prst="rect">
            <a:avLst/>
          </a:prstGeom>
          <a:ln>
            <a:noFill/>
          </a:ln>
          <a:effectLst>
            <a:softEdge rad="112500"/>
          </a:effectLst>
        </p:spPr>
      </p:pic>
      <p:pic>
        <p:nvPicPr>
          <p:cNvPr id="2" name="Grafik 18">
            <a:extLst>
              <a:ext uri="{FF2B5EF4-FFF2-40B4-BE49-F238E27FC236}">
                <a16:creationId xmlns:a16="http://schemas.microsoft.com/office/drawing/2014/main" id="{719ADA26-AF2D-E59E-7C2E-5EAC7D6D4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507" y="5821286"/>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feld 4">
            <a:extLst>
              <a:ext uri="{FF2B5EF4-FFF2-40B4-BE49-F238E27FC236}">
                <a16:creationId xmlns:a16="http://schemas.microsoft.com/office/drawing/2014/main" id="{93C72A61-7F7D-42A9-B84D-180629BF9E1C}"/>
              </a:ext>
            </a:extLst>
          </p:cNvPr>
          <p:cNvSpPr txBox="1">
            <a:spLocks noChangeArrowheads="1"/>
          </p:cNvSpPr>
          <p:nvPr/>
        </p:nvSpPr>
        <p:spPr bwMode="auto">
          <a:xfrm>
            <a:off x="468313" y="1612900"/>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dirty="0">
                <a:latin typeface="Arial" panose="020B0604020202020204" pitchFamily="34" charset="0"/>
              </a:rPr>
              <a:t>Bärenschlaf-International® luxurious hand-tufted</a:t>
            </a:r>
          </a:p>
        </p:txBody>
      </p:sp>
      <p:pic>
        <p:nvPicPr>
          <p:cNvPr id="15363" name="Grafik 2">
            <a:extLst>
              <a:ext uri="{FF2B5EF4-FFF2-40B4-BE49-F238E27FC236}">
                <a16:creationId xmlns:a16="http://schemas.microsoft.com/office/drawing/2014/main" id="{26D0851B-A3E8-4022-A950-0624A2843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feld 4">
            <a:extLst>
              <a:ext uri="{FF2B5EF4-FFF2-40B4-BE49-F238E27FC236}">
                <a16:creationId xmlns:a16="http://schemas.microsoft.com/office/drawing/2014/main" id="{210505C3-1BEC-4AA4-A898-A855C987A12C}"/>
              </a:ext>
            </a:extLst>
          </p:cNvPr>
          <p:cNvSpPr txBox="1">
            <a:spLocks noChangeArrowheads="1"/>
          </p:cNvSpPr>
          <p:nvPr/>
        </p:nvSpPr>
        <p:spPr bwMode="auto">
          <a:xfrm>
            <a:off x="468313" y="1947863"/>
            <a:ext cx="843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b="1" dirty="0">
                <a:latin typeface="Arial" panose="020B0604020202020204" pitchFamily="34" charset="0"/>
              </a:rPr>
              <a:t>triple spring mattresses with original belgian damast  </a:t>
            </a:r>
            <a:r>
              <a:rPr lang="de-DE" altLang="en-US" sz="2400" dirty="0">
                <a:latin typeface="Arial" panose="020B0604020202020204" pitchFamily="34" charset="0"/>
              </a:rPr>
              <a:t> </a:t>
            </a:r>
          </a:p>
        </p:txBody>
      </p:sp>
      <p:pic>
        <p:nvPicPr>
          <p:cNvPr id="15365" name="Grafik 3">
            <a:extLst>
              <a:ext uri="{FF2B5EF4-FFF2-40B4-BE49-F238E27FC236}">
                <a16:creationId xmlns:a16="http://schemas.microsoft.com/office/drawing/2014/main" id="{F7A26847-B9E7-46EC-B5B8-990BC0C3E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2408238"/>
            <a:ext cx="71977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4DCA423E-D97D-431D-9CD5-7326E8323736}"/>
              </a:ext>
            </a:extLst>
          </p:cNvPr>
          <p:cNvPicPr>
            <a:picLocks noChangeAspect="1"/>
          </p:cNvPicPr>
          <p:nvPr/>
        </p:nvPicPr>
        <p:blipFill>
          <a:blip r:embed="rId4"/>
          <a:stretch>
            <a:fillRect/>
          </a:stretch>
        </p:blipFill>
        <p:spPr>
          <a:xfrm>
            <a:off x="7164288" y="5157192"/>
            <a:ext cx="1835256" cy="1047026"/>
          </a:xfrm>
          <a:prstGeom prst="rect">
            <a:avLst/>
          </a:prstGeom>
          <a:ln>
            <a:noFill/>
          </a:ln>
          <a:effectLst>
            <a:softEdge rad="112500"/>
          </a:effectLst>
        </p:spPr>
      </p:pic>
      <p:pic>
        <p:nvPicPr>
          <p:cNvPr id="8" name="Grafik 7">
            <a:extLst>
              <a:ext uri="{FF2B5EF4-FFF2-40B4-BE49-F238E27FC236}">
                <a16:creationId xmlns:a16="http://schemas.microsoft.com/office/drawing/2014/main" id="{DA43EA46-98C5-4056-BE61-F29C0B7DCE68}"/>
              </a:ext>
            </a:extLst>
          </p:cNvPr>
          <p:cNvPicPr>
            <a:picLocks noChangeAspect="1"/>
          </p:cNvPicPr>
          <p:nvPr/>
        </p:nvPicPr>
        <p:blipFill>
          <a:blip r:embed="rId5" cstate="print"/>
          <a:srcRect/>
          <a:stretch>
            <a:fillRect/>
          </a:stretch>
        </p:blipFill>
        <p:spPr bwMode="auto">
          <a:xfrm>
            <a:off x="6929931" y="2408942"/>
            <a:ext cx="2146524" cy="2146524"/>
          </a:xfrm>
          <a:prstGeom prst="rect">
            <a:avLst/>
          </a:prstGeom>
          <a:ln>
            <a:noFill/>
          </a:ln>
          <a:effectLst>
            <a:softEdge rad="112500"/>
          </a:effectLst>
        </p:spPr>
      </p:pic>
      <p:pic>
        <p:nvPicPr>
          <p:cNvPr id="2" name="Grafik 18">
            <a:extLst>
              <a:ext uri="{FF2B5EF4-FFF2-40B4-BE49-F238E27FC236}">
                <a16:creationId xmlns:a16="http://schemas.microsoft.com/office/drawing/2014/main" id="{A7FBFA67-367E-372E-B92F-83E6EEE5B7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56" y="6184746"/>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4">
            <a:extLst>
              <a:ext uri="{FF2B5EF4-FFF2-40B4-BE49-F238E27FC236}">
                <a16:creationId xmlns:a16="http://schemas.microsoft.com/office/drawing/2014/main" id="{EF34462D-9454-47E2-8394-611CD95F3009}"/>
              </a:ext>
            </a:extLst>
          </p:cNvPr>
          <p:cNvSpPr txBox="1">
            <a:spLocks noChangeArrowheads="1"/>
          </p:cNvSpPr>
          <p:nvPr/>
        </p:nvSpPr>
        <p:spPr bwMode="auto">
          <a:xfrm>
            <a:off x="468313" y="1612900"/>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hand-tufted</a:t>
            </a:r>
          </a:p>
        </p:txBody>
      </p:sp>
      <p:pic>
        <p:nvPicPr>
          <p:cNvPr id="16387" name="Grafik 2">
            <a:extLst>
              <a:ext uri="{FF2B5EF4-FFF2-40B4-BE49-F238E27FC236}">
                <a16:creationId xmlns:a16="http://schemas.microsoft.com/office/drawing/2014/main" id="{79293CE2-C0A0-4A07-80E8-0E9CF04E0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Grafik 1">
            <a:extLst>
              <a:ext uri="{FF2B5EF4-FFF2-40B4-BE49-F238E27FC236}">
                <a16:creationId xmlns:a16="http://schemas.microsoft.com/office/drawing/2014/main" id="{BE09F904-6EE0-4885-B13E-88AFC6333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009775"/>
            <a:ext cx="5935663"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Grafik 2">
            <a:extLst>
              <a:ext uri="{FF2B5EF4-FFF2-40B4-BE49-F238E27FC236}">
                <a16:creationId xmlns:a16="http://schemas.microsoft.com/office/drawing/2014/main" id="{F41532DA-994F-4F8E-A691-3D05B60A3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4910138"/>
            <a:ext cx="444341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feld 4">
            <a:extLst>
              <a:ext uri="{FF2B5EF4-FFF2-40B4-BE49-F238E27FC236}">
                <a16:creationId xmlns:a16="http://schemas.microsoft.com/office/drawing/2014/main" id="{FCC0DAA3-2983-417D-ABB5-14657B8BA2AA}"/>
              </a:ext>
            </a:extLst>
          </p:cNvPr>
          <p:cNvSpPr txBox="1">
            <a:spLocks noChangeArrowheads="1"/>
          </p:cNvSpPr>
          <p:nvPr/>
        </p:nvSpPr>
        <p:spPr bwMode="auto">
          <a:xfrm>
            <a:off x="468313" y="1947863"/>
            <a:ext cx="843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b="1" dirty="0">
                <a:latin typeface="Arial" panose="020B0604020202020204" pitchFamily="34" charset="0"/>
              </a:rPr>
              <a:t>mattresses with latex                                    and natural </a:t>
            </a:r>
          </a:p>
          <a:p>
            <a:pPr eaLnBrk="1" hangingPunct="1">
              <a:spcBef>
                <a:spcPct val="0"/>
              </a:spcBef>
              <a:buFontTx/>
              <a:buNone/>
            </a:pPr>
            <a:r>
              <a:rPr lang="de-DE" altLang="en-US" sz="2400" b="1" dirty="0">
                <a:latin typeface="Arial" panose="020B0604020202020204" pitchFamily="34" charset="0"/>
              </a:rPr>
              <a:t>                                                                  cotton top textile   </a:t>
            </a:r>
            <a:r>
              <a:rPr lang="de-DE" altLang="en-US" sz="2400" dirty="0">
                <a:latin typeface="Arial" panose="020B0604020202020204" pitchFamily="34" charset="0"/>
              </a:rPr>
              <a:t> </a:t>
            </a:r>
          </a:p>
        </p:txBody>
      </p:sp>
      <p:pic>
        <p:nvPicPr>
          <p:cNvPr id="7" name="Grafik 6">
            <a:extLst>
              <a:ext uri="{FF2B5EF4-FFF2-40B4-BE49-F238E27FC236}">
                <a16:creationId xmlns:a16="http://schemas.microsoft.com/office/drawing/2014/main" id="{52368F74-F825-41BF-93DA-44C53297ADDA}"/>
              </a:ext>
            </a:extLst>
          </p:cNvPr>
          <p:cNvPicPr>
            <a:picLocks noChangeAspect="1"/>
          </p:cNvPicPr>
          <p:nvPr/>
        </p:nvPicPr>
        <p:blipFill>
          <a:blip r:embed="rId5"/>
          <a:stretch>
            <a:fillRect/>
          </a:stretch>
        </p:blipFill>
        <p:spPr>
          <a:xfrm>
            <a:off x="6122997" y="2847957"/>
            <a:ext cx="2913972" cy="1728864"/>
          </a:xfrm>
          <a:prstGeom prst="rect">
            <a:avLst/>
          </a:prstGeom>
          <a:ln>
            <a:noFill/>
          </a:ln>
          <a:effectLst>
            <a:softEdge rad="112500"/>
          </a:effectLst>
        </p:spPr>
      </p:pic>
      <p:pic>
        <p:nvPicPr>
          <p:cNvPr id="3" name="Picture 2">
            <a:extLst>
              <a:ext uri="{FF2B5EF4-FFF2-40B4-BE49-F238E27FC236}">
                <a16:creationId xmlns:a16="http://schemas.microsoft.com/office/drawing/2014/main" id="{E216306A-E821-357F-3A2E-183DB50E6B6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697654" y="3469892"/>
            <a:ext cx="1041168" cy="1759948"/>
          </a:xfrm>
          <a:prstGeom prst="rect">
            <a:avLst/>
          </a:prstGeom>
          <a:ln>
            <a:noFill/>
          </a:ln>
          <a:effectLst>
            <a:softEdge rad="112500"/>
          </a:effectLst>
        </p:spPr>
      </p:pic>
      <p:pic>
        <p:nvPicPr>
          <p:cNvPr id="2" name="Grafik 18">
            <a:extLst>
              <a:ext uri="{FF2B5EF4-FFF2-40B4-BE49-F238E27FC236}">
                <a16:creationId xmlns:a16="http://schemas.microsoft.com/office/drawing/2014/main" id="{2CD78D80-8A71-9B57-7E37-16D5515E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8" y="6261980"/>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feld 4">
            <a:extLst>
              <a:ext uri="{FF2B5EF4-FFF2-40B4-BE49-F238E27FC236}">
                <a16:creationId xmlns:a16="http://schemas.microsoft.com/office/drawing/2014/main" id="{EFC2E1A8-A0AD-4BD5-B314-5C455E69283F}"/>
              </a:ext>
            </a:extLst>
          </p:cNvPr>
          <p:cNvSpPr txBox="1">
            <a:spLocks noChangeArrowheads="1"/>
          </p:cNvSpPr>
          <p:nvPr/>
        </p:nvSpPr>
        <p:spPr bwMode="auto">
          <a:xfrm>
            <a:off x="179388" y="155733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a:t>
            </a:r>
          </a:p>
          <a:p>
            <a:pPr eaLnBrk="1" hangingPunct="1">
              <a:spcBef>
                <a:spcPct val="0"/>
              </a:spcBef>
              <a:buFontTx/>
              <a:buNone/>
            </a:pPr>
            <a:r>
              <a:rPr lang="de-DE" altLang="en-US" sz="2400" b="1">
                <a:latin typeface="Arial" panose="020B0604020202020204" pitchFamily="34" charset="0"/>
              </a:rPr>
              <a:t>topper </a:t>
            </a:r>
          </a:p>
        </p:txBody>
      </p:sp>
      <p:pic>
        <p:nvPicPr>
          <p:cNvPr id="17411" name="Grafik 2">
            <a:extLst>
              <a:ext uri="{FF2B5EF4-FFF2-40B4-BE49-F238E27FC236}">
                <a16:creationId xmlns:a16="http://schemas.microsoft.com/office/drawing/2014/main" id="{6261B547-37DA-4250-A29A-99791E43A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Grafik 1">
            <a:extLst>
              <a:ext uri="{FF2B5EF4-FFF2-40B4-BE49-F238E27FC236}">
                <a16:creationId xmlns:a16="http://schemas.microsoft.com/office/drawing/2014/main" id="{8C18FC5C-8150-412A-9EA7-E7E38D5E2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411413"/>
            <a:ext cx="72739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2">
            <a:extLst>
              <a:ext uri="{FF2B5EF4-FFF2-40B4-BE49-F238E27FC236}">
                <a16:creationId xmlns:a16="http://schemas.microsoft.com/office/drawing/2014/main" id="{899CA936-28B9-4300-85D2-7DD71F62F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057775"/>
            <a:ext cx="34321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94C09CAA-222D-89CF-1964-9BAB30879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60" y="61896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feld 4">
            <a:extLst>
              <a:ext uri="{FF2B5EF4-FFF2-40B4-BE49-F238E27FC236}">
                <a16:creationId xmlns:a16="http://schemas.microsoft.com/office/drawing/2014/main" id="{2A3BE974-46FF-4C10-A848-797B5DB030F5}"/>
              </a:ext>
            </a:extLst>
          </p:cNvPr>
          <p:cNvSpPr txBox="1">
            <a:spLocks noChangeArrowheads="1"/>
          </p:cNvSpPr>
          <p:nvPr/>
        </p:nvSpPr>
        <p:spPr bwMode="auto">
          <a:xfrm>
            <a:off x="250825" y="1700213"/>
            <a:ext cx="8750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most durable handmade </a:t>
            </a:r>
          </a:p>
          <a:p>
            <a:pPr eaLnBrk="1" hangingPunct="1">
              <a:spcBef>
                <a:spcPct val="0"/>
              </a:spcBef>
              <a:buFontTx/>
              <a:buNone/>
            </a:pPr>
            <a:r>
              <a:rPr lang="de-DE" altLang="en-US" sz="2400">
                <a:latin typeface="Arial" panose="020B0604020202020204" pitchFamily="34" charset="0"/>
              </a:rPr>
              <a:t>hotel-quality  </a:t>
            </a:r>
            <a:r>
              <a:rPr lang="de-DE" altLang="en-US" sz="2400" b="1">
                <a:latin typeface="Arial" panose="020B0604020202020204" pitchFamily="34" charset="0"/>
              </a:rPr>
              <a:t>mattresses  </a:t>
            </a:r>
            <a:endParaRPr lang="de-DE" altLang="en-US" sz="2400" b="1"/>
          </a:p>
        </p:txBody>
      </p:sp>
      <p:pic>
        <p:nvPicPr>
          <p:cNvPr id="18435" name="Grafik 2">
            <a:extLst>
              <a:ext uri="{FF2B5EF4-FFF2-40B4-BE49-F238E27FC236}">
                <a16:creationId xmlns:a16="http://schemas.microsoft.com/office/drawing/2014/main" id="{942CDBD3-63A2-4157-BA45-50BB89DE6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41288"/>
            <a:ext cx="914400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Grafik 1">
            <a:extLst>
              <a:ext uri="{FF2B5EF4-FFF2-40B4-BE49-F238E27FC236}">
                <a16:creationId xmlns:a16="http://schemas.microsoft.com/office/drawing/2014/main" id="{42275698-2EEC-422E-A7F9-3B4531E10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52738"/>
            <a:ext cx="5735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3">
            <a:extLst>
              <a:ext uri="{FF2B5EF4-FFF2-40B4-BE49-F238E27FC236}">
                <a16:creationId xmlns:a16="http://schemas.microsoft.com/office/drawing/2014/main" id="{E745C803-2BEC-4FA2-91E7-599EE5FC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054600"/>
            <a:ext cx="443071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Grafik 5">
            <a:extLst>
              <a:ext uri="{FF2B5EF4-FFF2-40B4-BE49-F238E27FC236}">
                <a16:creationId xmlns:a16="http://schemas.microsoft.com/office/drawing/2014/main" id="{57BB8041-262B-4B3B-B96D-272D392F0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4156075"/>
            <a:ext cx="2851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CDBE18E6-5250-B6A5-75C1-B4C2E42077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6243638"/>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feld 4">
            <a:extLst>
              <a:ext uri="{FF2B5EF4-FFF2-40B4-BE49-F238E27FC236}">
                <a16:creationId xmlns:a16="http://schemas.microsoft.com/office/drawing/2014/main" id="{F59BCA39-8359-4138-B718-80AC7DABDB35}"/>
              </a:ext>
            </a:extLst>
          </p:cNvPr>
          <p:cNvSpPr txBox="1">
            <a:spLocks noChangeArrowheads="1"/>
          </p:cNvSpPr>
          <p:nvPr/>
        </p:nvSpPr>
        <p:spPr bwMode="auto">
          <a:xfrm>
            <a:off x="395288" y="1690688"/>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motorized  </a:t>
            </a:r>
          </a:p>
        </p:txBody>
      </p:sp>
      <p:pic>
        <p:nvPicPr>
          <p:cNvPr id="19459" name="Grafik 2">
            <a:extLst>
              <a:ext uri="{FF2B5EF4-FFF2-40B4-BE49-F238E27FC236}">
                <a16:creationId xmlns:a16="http://schemas.microsoft.com/office/drawing/2014/main" id="{EE3D71DE-EC74-4EB9-B14F-5F97D5EB1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Grafik 2">
            <a:extLst>
              <a:ext uri="{FF2B5EF4-FFF2-40B4-BE49-F238E27FC236}">
                <a16:creationId xmlns:a16="http://schemas.microsoft.com/office/drawing/2014/main" id="{069191A5-A687-41D2-91F1-19B4B5C91C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1550" y="2138363"/>
            <a:ext cx="60928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feld 4">
            <a:extLst>
              <a:ext uri="{FF2B5EF4-FFF2-40B4-BE49-F238E27FC236}">
                <a16:creationId xmlns:a16="http://schemas.microsoft.com/office/drawing/2014/main" id="{86719E8D-57DE-4662-B3E6-73C239BD3E2E}"/>
              </a:ext>
            </a:extLst>
          </p:cNvPr>
          <p:cNvSpPr txBox="1">
            <a:spLocks noChangeArrowheads="1"/>
          </p:cNvSpPr>
          <p:nvPr/>
        </p:nvSpPr>
        <p:spPr bwMode="auto">
          <a:xfrm>
            <a:off x="395288" y="1989138"/>
            <a:ext cx="646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2000" b="1">
                <a:latin typeface="Arial" panose="020B0604020202020204" pitchFamily="34" charset="0"/>
              </a:rPr>
              <a:t>upholstered bed stead set </a:t>
            </a:r>
            <a:endParaRPr lang="en-US" altLang="en-US" sz="2000" b="1">
              <a:latin typeface="Arial" panose="020B0604020202020204" pitchFamily="34" charset="0"/>
            </a:endParaRPr>
          </a:p>
        </p:txBody>
      </p:sp>
      <p:pic>
        <p:nvPicPr>
          <p:cNvPr id="19462" name="Grafik 7">
            <a:extLst>
              <a:ext uri="{FF2B5EF4-FFF2-40B4-BE49-F238E27FC236}">
                <a16:creationId xmlns:a16="http://schemas.microsoft.com/office/drawing/2014/main" id="{E7261974-45C8-41E7-ABB1-4096750BE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175" y="2390775"/>
            <a:ext cx="15478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Grafik 9">
            <a:extLst>
              <a:ext uri="{FF2B5EF4-FFF2-40B4-BE49-F238E27FC236}">
                <a16:creationId xmlns:a16="http://schemas.microsoft.com/office/drawing/2014/main" id="{70DF641D-A766-4EE9-86F8-C30F73A40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4800600"/>
            <a:ext cx="23002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1D9AD02D-D8E4-3789-E8AD-4F737680CE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749" y="6093296"/>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feld 4">
            <a:extLst>
              <a:ext uri="{FF2B5EF4-FFF2-40B4-BE49-F238E27FC236}">
                <a16:creationId xmlns:a16="http://schemas.microsoft.com/office/drawing/2014/main" id="{ECFFD2CC-BEFE-4C95-8BBF-B6D59DC73119}"/>
              </a:ext>
            </a:extLst>
          </p:cNvPr>
          <p:cNvSpPr txBox="1">
            <a:spLocks noChangeArrowheads="1"/>
          </p:cNvSpPr>
          <p:nvPr/>
        </p:nvSpPr>
        <p:spPr bwMode="auto">
          <a:xfrm>
            <a:off x="539750" y="1557338"/>
            <a:ext cx="8604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a:t>
            </a:r>
          </a:p>
          <a:p>
            <a:pPr eaLnBrk="1" hangingPunct="1">
              <a:spcBef>
                <a:spcPct val="0"/>
              </a:spcBef>
              <a:buFontTx/>
              <a:buNone/>
            </a:pPr>
            <a:endParaRPr lang="de-DE" altLang="en-US" sz="2400" b="1">
              <a:latin typeface="Arial" panose="020B0604020202020204" pitchFamily="34" charset="0"/>
            </a:endParaRPr>
          </a:p>
        </p:txBody>
      </p:sp>
      <p:pic>
        <p:nvPicPr>
          <p:cNvPr id="20483" name="Grafik 2">
            <a:extLst>
              <a:ext uri="{FF2B5EF4-FFF2-40B4-BE49-F238E27FC236}">
                <a16:creationId xmlns:a16="http://schemas.microsoft.com/office/drawing/2014/main" id="{4EC834BF-AABA-4175-A19B-FBA38E562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4400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Grafik 1">
            <a:extLst>
              <a:ext uri="{FF2B5EF4-FFF2-40B4-BE49-F238E27FC236}">
                <a16:creationId xmlns:a16="http://schemas.microsoft.com/office/drawing/2014/main" id="{F375A73B-6F60-45F7-8924-DE512866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972469"/>
            <a:ext cx="5472112"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feld 3">
            <a:extLst>
              <a:ext uri="{FF2B5EF4-FFF2-40B4-BE49-F238E27FC236}">
                <a16:creationId xmlns:a16="http://schemas.microsoft.com/office/drawing/2014/main" id="{EFCF0FC1-3757-449F-B354-5E50805C0683}"/>
              </a:ext>
            </a:extLst>
          </p:cNvPr>
          <p:cNvSpPr txBox="1">
            <a:spLocks noChangeArrowheads="1"/>
          </p:cNvSpPr>
          <p:nvPr/>
        </p:nvSpPr>
        <p:spPr bwMode="auto">
          <a:xfrm>
            <a:off x="539750" y="2017713"/>
            <a:ext cx="457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b="1">
                <a:latin typeface="Arial" panose="020B0604020202020204" pitchFamily="34" charset="0"/>
              </a:rPr>
              <a:t>boxspringbed set </a:t>
            </a:r>
            <a:endParaRPr lang="en-US" altLang="en-US" sz="1800" b="1">
              <a:latin typeface="Arial" panose="020B0604020202020204" pitchFamily="34" charset="0"/>
            </a:endParaRPr>
          </a:p>
        </p:txBody>
      </p:sp>
      <p:pic>
        <p:nvPicPr>
          <p:cNvPr id="20486" name="Grafik 5">
            <a:extLst>
              <a:ext uri="{FF2B5EF4-FFF2-40B4-BE49-F238E27FC236}">
                <a16:creationId xmlns:a16="http://schemas.microsoft.com/office/drawing/2014/main" id="{7DC35296-7E1B-4914-B0AE-81AE8B18E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25" y="220345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Grafik 7">
            <a:extLst>
              <a:ext uri="{FF2B5EF4-FFF2-40B4-BE49-F238E27FC236}">
                <a16:creationId xmlns:a16="http://schemas.microsoft.com/office/drawing/2014/main" id="{838FB58F-50B0-480E-B682-D9C92F8CC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229225"/>
            <a:ext cx="256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F3723092-FD57-4783-8B87-74EE7F431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6167438"/>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feld 4">
            <a:extLst>
              <a:ext uri="{FF2B5EF4-FFF2-40B4-BE49-F238E27FC236}">
                <a16:creationId xmlns:a16="http://schemas.microsoft.com/office/drawing/2014/main" id="{AA00398E-7983-4259-9D9B-C625E837B3FF}"/>
              </a:ext>
            </a:extLst>
          </p:cNvPr>
          <p:cNvSpPr txBox="1">
            <a:spLocks noChangeArrowheads="1"/>
          </p:cNvSpPr>
          <p:nvPr/>
        </p:nvSpPr>
        <p:spPr bwMode="auto">
          <a:xfrm>
            <a:off x="395288" y="1516063"/>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hotel </a:t>
            </a:r>
          </a:p>
          <a:p>
            <a:pPr eaLnBrk="1" hangingPunct="1">
              <a:spcBef>
                <a:spcPct val="0"/>
              </a:spcBef>
              <a:buFontTx/>
              <a:buNone/>
            </a:pPr>
            <a:endParaRPr lang="de-DE" altLang="en-US" sz="2400" b="1"/>
          </a:p>
        </p:txBody>
      </p:sp>
      <p:pic>
        <p:nvPicPr>
          <p:cNvPr id="21507" name="Grafik 2">
            <a:extLst>
              <a:ext uri="{FF2B5EF4-FFF2-40B4-BE49-F238E27FC236}">
                <a16:creationId xmlns:a16="http://schemas.microsoft.com/office/drawing/2014/main" id="{6A37738D-F36A-4F8D-A0B1-EB10D2245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Grafik 1">
            <a:extLst>
              <a:ext uri="{FF2B5EF4-FFF2-40B4-BE49-F238E27FC236}">
                <a16:creationId xmlns:a16="http://schemas.microsoft.com/office/drawing/2014/main" id="{7F011F0E-9E44-43C8-913D-06B184B00D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17650" y="1942307"/>
            <a:ext cx="61087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feld 3">
            <a:extLst>
              <a:ext uri="{FF2B5EF4-FFF2-40B4-BE49-F238E27FC236}">
                <a16:creationId xmlns:a16="http://schemas.microsoft.com/office/drawing/2014/main" id="{F0DCB571-C59F-4BFB-AF68-95D3791ACA21}"/>
              </a:ext>
            </a:extLst>
          </p:cNvPr>
          <p:cNvSpPr txBox="1">
            <a:spLocks noChangeArrowheads="1"/>
          </p:cNvSpPr>
          <p:nvPr/>
        </p:nvSpPr>
        <p:spPr bwMode="auto">
          <a:xfrm>
            <a:off x="395288" y="2060575"/>
            <a:ext cx="638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b="1">
                <a:latin typeface="Arial" panose="020B0604020202020204" pitchFamily="34" charset="0"/>
              </a:rPr>
              <a:t>boxspringbed set </a:t>
            </a:r>
            <a:endParaRPr lang="en-US" altLang="en-US" sz="1800" b="1">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6">
            <a:extLst>
              <a:ext uri="{FF2B5EF4-FFF2-40B4-BE49-F238E27FC236}">
                <a16:creationId xmlns:a16="http://schemas.microsoft.com/office/drawing/2014/main" id="{E8D69357-013D-44FD-B34C-CFB944BDA9E0}"/>
              </a:ext>
            </a:extLst>
          </p:cNvPr>
          <p:cNvSpPr txBox="1">
            <a:spLocks noChangeArrowheads="1"/>
          </p:cNvSpPr>
          <p:nvPr/>
        </p:nvSpPr>
        <p:spPr bwMode="auto">
          <a:xfrm>
            <a:off x="946943" y="1631262"/>
            <a:ext cx="7129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panose="020B0604020202020204" pitchFamily="34" charset="0"/>
              </a:rPr>
              <a:t>FIRMEN PRÄSENTATION </a:t>
            </a:r>
          </a:p>
          <a:p>
            <a:pPr algn="ctr" eaLnBrk="1" hangingPunct="1">
              <a:spcBef>
                <a:spcPct val="0"/>
              </a:spcBef>
              <a:buFontTx/>
              <a:buNone/>
            </a:pPr>
            <a:endParaRPr lang="de-DE" altLang="en-US" sz="2800" dirty="0">
              <a:latin typeface="Arial" panose="020B0604020202020204" pitchFamily="34" charset="0"/>
            </a:endParaRPr>
          </a:p>
        </p:txBody>
      </p:sp>
      <p:pic>
        <p:nvPicPr>
          <p:cNvPr id="3075" name="Grafik 4">
            <a:extLst>
              <a:ext uri="{FF2B5EF4-FFF2-40B4-BE49-F238E27FC236}">
                <a16:creationId xmlns:a16="http://schemas.microsoft.com/office/drawing/2014/main" id="{64E6521F-424C-483E-8FB2-A55A91EE2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0488"/>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feld 4">
            <a:extLst>
              <a:ext uri="{FF2B5EF4-FFF2-40B4-BE49-F238E27FC236}">
                <a16:creationId xmlns:a16="http://schemas.microsoft.com/office/drawing/2014/main" id="{C885422E-5017-474C-97FE-7DD80E4FD7D1}"/>
              </a:ext>
            </a:extLst>
          </p:cNvPr>
          <p:cNvSpPr txBox="1">
            <a:spLocks noChangeArrowheads="1"/>
          </p:cNvSpPr>
          <p:nvPr/>
        </p:nvSpPr>
        <p:spPr bwMode="auto">
          <a:xfrm>
            <a:off x="395536" y="1988840"/>
            <a:ext cx="411613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err="1">
                <a:latin typeface="Arial" panose="020B0604020202020204" pitchFamily="34" charset="0"/>
              </a:rPr>
              <a:t>Firma</a:t>
            </a:r>
            <a:r>
              <a:rPr lang="en-US" altLang="en-US" sz="1400" b="1" dirty="0">
                <a:latin typeface="Arial" panose="020B0604020202020204" pitchFamily="34" charset="0"/>
              </a:rPr>
              <a:t> :</a:t>
            </a:r>
            <a:endParaRPr lang="en-GB" altLang="en-US" sz="1400" dirty="0">
              <a:latin typeface="Arial" panose="020B0604020202020204" pitchFamily="34" charset="0"/>
            </a:endParaRPr>
          </a:p>
          <a:p>
            <a:pPr eaLnBrk="1" hangingPunct="1">
              <a:spcBef>
                <a:spcPct val="0"/>
              </a:spcBef>
              <a:buFontTx/>
              <a:buNone/>
            </a:pPr>
            <a:r>
              <a:rPr lang="en-GB" altLang="en-US" sz="1400" dirty="0">
                <a:latin typeface="Arial" panose="020B0604020202020204" pitchFamily="34" charset="0"/>
              </a:rPr>
              <a:t>Litbed bedding company UAB   </a:t>
            </a:r>
            <a:r>
              <a:rPr lang="en-GB" altLang="en-US" sz="1100" b="1" i="1" dirty="0">
                <a:latin typeface="Courier New" panose="02070309020205020404" pitchFamily="49" charset="0"/>
                <a:cs typeface="Courier New" panose="02070309020205020404" pitchFamily="49" charset="0"/>
              </a:rPr>
              <a:t>Est.2000</a:t>
            </a:r>
          </a:p>
          <a:p>
            <a:pPr eaLnBrk="1" hangingPunct="1">
              <a:spcBef>
                <a:spcPct val="0"/>
              </a:spcBef>
              <a:buFontTx/>
              <a:buNone/>
            </a:pPr>
            <a:r>
              <a:rPr lang="en-GB" altLang="en-US" sz="1400" dirty="0" err="1">
                <a:latin typeface="Arial" panose="020B0604020202020204" pitchFamily="34" charset="0"/>
              </a:rPr>
              <a:t>Bärenschlaf</a:t>
            </a:r>
            <a:r>
              <a:rPr lang="en-GB" altLang="en-US" sz="1400" dirty="0">
                <a:latin typeface="Arial" panose="020B0604020202020204" pitchFamily="34" charset="0"/>
              </a:rPr>
              <a:t>-International®</a:t>
            </a:r>
          </a:p>
          <a:p>
            <a:pPr eaLnBrk="1" hangingPunct="1">
              <a:spcBef>
                <a:spcPct val="0"/>
              </a:spcBef>
              <a:buFontTx/>
              <a:buNone/>
            </a:pPr>
            <a:r>
              <a:rPr lang="de-DE" altLang="en-US" sz="1400" dirty="0">
                <a:latin typeface="Arial" panose="020B0604020202020204" pitchFamily="34" charset="0"/>
              </a:rPr>
              <a:t>Geliu g. 27 (Auseniskiu km.) </a:t>
            </a:r>
          </a:p>
          <a:p>
            <a:pPr eaLnBrk="1" hangingPunct="1">
              <a:spcBef>
                <a:spcPct val="0"/>
              </a:spcBef>
              <a:buFontTx/>
              <a:buNone/>
            </a:pPr>
            <a:r>
              <a:rPr lang="de-DE" altLang="en-US" sz="1400" dirty="0">
                <a:latin typeface="Arial" panose="020B0604020202020204" pitchFamily="34" charset="0"/>
              </a:rPr>
              <a:t>LT-21366 Vievis   </a:t>
            </a:r>
          </a:p>
          <a:p>
            <a:pPr eaLnBrk="1" hangingPunct="1">
              <a:spcBef>
                <a:spcPct val="0"/>
              </a:spcBef>
              <a:buFontTx/>
              <a:buNone/>
            </a:pPr>
            <a:r>
              <a:rPr lang="de-DE" altLang="en-US" sz="1400" dirty="0">
                <a:latin typeface="Arial" panose="020B0604020202020204" pitchFamily="34" charset="0"/>
              </a:rPr>
              <a:t>                                         Litauen / Lithuania</a:t>
            </a:r>
          </a:p>
          <a:p>
            <a:pPr eaLnBrk="1" hangingPunct="1">
              <a:spcBef>
                <a:spcPct val="0"/>
              </a:spcBef>
              <a:buFontTx/>
              <a:buNone/>
            </a:pPr>
            <a:r>
              <a:rPr lang="de-DE" altLang="en-US" sz="1800" dirty="0">
                <a:latin typeface="Arial" panose="020B0604020202020204" pitchFamily="34" charset="0"/>
              </a:rPr>
              <a:t> </a:t>
            </a: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r>
              <a:rPr lang="de-DE" altLang="en-US" b="1" dirty="0">
                <a:latin typeface="Arial" panose="020B0604020202020204" pitchFamily="34" charset="0"/>
              </a:rPr>
              <a:t>SHOWROOM </a:t>
            </a:r>
            <a:r>
              <a:rPr lang="de-DE" altLang="en-US" sz="2400" dirty="0">
                <a:latin typeface="Arial" panose="020B0604020202020204" pitchFamily="34" charset="0"/>
              </a:rPr>
              <a:t>&amp; office  </a:t>
            </a:r>
            <a:r>
              <a:rPr lang="de-DE" altLang="en-US" b="1" dirty="0">
                <a:latin typeface="Arial" panose="020B0604020202020204" pitchFamily="34" charset="0"/>
              </a:rPr>
              <a:t>LITHUANIA </a:t>
            </a:r>
          </a:p>
        </p:txBody>
      </p:sp>
      <p:sp>
        <p:nvSpPr>
          <p:cNvPr id="3077" name="Textfeld 6">
            <a:extLst>
              <a:ext uri="{FF2B5EF4-FFF2-40B4-BE49-F238E27FC236}">
                <a16:creationId xmlns:a16="http://schemas.microsoft.com/office/drawing/2014/main" id="{1C54C454-3402-4791-A49B-752B8269AFB8}"/>
              </a:ext>
            </a:extLst>
          </p:cNvPr>
          <p:cNvSpPr txBox="1">
            <a:spLocks noChangeArrowheads="1"/>
          </p:cNvSpPr>
          <p:nvPr/>
        </p:nvSpPr>
        <p:spPr bwMode="auto">
          <a:xfrm>
            <a:off x="4632327" y="2060848"/>
            <a:ext cx="42601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dirty="0" err="1">
                <a:latin typeface="Arial" panose="020B0604020202020204" pitchFamily="34" charset="0"/>
              </a:rPr>
              <a:t>Firma</a:t>
            </a:r>
            <a:r>
              <a:rPr lang="en-GB" altLang="en-US" sz="1400" b="1" dirty="0">
                <a:latin typeface="Arial" panose="020B0604020202020204" pitchFamily="34" charset="0"/>
              </a:rPr>
              <a:t> :</a:t>
            </a:r>
            <a:endParaRPr lang="de-DE" altLang="en-US" sz="1400" dirty="0">
              <a:latin typeface="Arial" panose="020B0604020202020204" pitchFamily="34" charset="0"/>
            </a:endParaRPr>
          </a:p>
          <a:p>
            <a:pPr eaLnBrk="1" hangingPunct="1">
              <a:spcBef>
                <a:spcPct val="0"/>
              </a:spcBef>
              <a:buFontTx/>
              <a:buNone/>
            </a:pPr>
            <a:r>
              <a:rPr lang="de-DE" altLang="en-US" sz="1400" dirty="0">
                <a:latin typeface="Arial" panose="020B0604020202020204" pitchFamily="34" charset="0"/>
              </a:rPr>
              <a:t>Holger Klute GmbH &amp; Co.KG.   </a:t>
            </a:r>
          </a:p>
          <a:p>
            <a:pPr eaLnBrk="1" hangingPunct="1">
              <a:spcBef>
                <a:spcPct val="0"/>
              </a:spcBef>
              <a:buFontTx/>
              <a:buNone/>
            </a:pPr>
            <a:r>
              <a:rPr lang="de-DE" altLang="en-US" sz="1400" dirty="0">
                <a:latin typeface="Arial" panose="020B0604020202020204" pitchFamily="34" charset="0"/>
              </a:rPr>
              <a:t>Bärenschlaf-International® </a:t>
            </a:r>
            <a:r>
              <a:rPr lang="de-DE" altLang="en-US" sz="1100" b="1" i="1" dirty="0">
                <a:latin typeface="Courier New" panose="02070309020205020404" pitchFamily="49" charset="0"/>
                <a:cs typeface="Courier New" panose="02070309020205020404" pitchFamily="49" charset="0"/>
              </a:rPr>
              <a:t>Est 1920</a:t>
            </a:r>
          </a:p>
          <a:p>
            <a:pPr eaLnBrk="1" hangingPunct="1">
              <a:spcBef>
                <a:spcPct val="0"/>
              </a:spcBef>
              <a:buFontTx/>
              <a:buNone/>
            </a:pPr>
            <a:r>
              <a:rPr lang="de-DE" altLang="en-US" sz="1400" dirty="0">
                <a:latin typeface="Arial" panose="020B0604020202020204" pitchFamily="34" charset="0"/>
              </a:rPr>
              <a:t>Bunsenstr. 28</a:t>
            </a:r>
          </a:p>
          <a:p>
            <a:pPr eaLnBrk="1" hangingPunct="1">
              <a:spcBef>
                <a:spcPct val="0"/>
              </a:spcBef>
              <a:buFontTx/>
              <a:buNone/>
            </a:pPr>
            <a:r>
              <a:rPr lang="de-DE" altLang="en-US" sz="1400" dirty="0">
                <a:latin typeface="Arial" panose="020B0604020202020204" pitchFamily="34" charset="0"/>
              </a:rPr>
              <a:t>D-34466 Wolfhagen  </a:t>
            </a:r>
          </a:p>
          <a:p>
            <a:pPr eaLnBrk="1" hangingPunct="1">
              <a:spcBef>
                <a:spcPct val="0"/>
              </a:spcBef>
              <a:buFontTx/>
              <a:buNone/>
            </a:pPr>
            <a:r>
              <a:rPr lang="de-DE" altLang="en-US" sz="1400" dirty="0">
                <a:latin typeface="Arial" panose="020B0604020202020204" pitchFamily="34" charset="0"/>
              </a:rPr>
              <a:t>                                  Deutschland/Germany</a:t>
            </a:r>
          </a:p>
          <a:p>
            <a:pPr eaLnBrk="1" hangingPunct="1">
              <a:spcBef>
                <a:spcPct val="0"/>
              </a:spcBef>
              <a:buFontTx/>
              <a:buNone/>
            </a:pPr>
            <a:endParaRPr lang="de-DE" altLang="en-US" sz="1800" dirty="0">
              <a:latin typeface="Arial" panose="020B0604020202020204" pitchFamily="34"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3600" b="1" dirty="0">
              <a:latin typeface="Arial" panose="020B0604020202020204" pitchFamily="34" charset="0"/>
            </a:endParaRPr>
          </a:p>
          <a:p>
            <a:pPr eaLnBrk="1" hangingPunct="1">
              <a:spcBef>
                <a:spcPct val="0"/>
              </a:spcBef>
              <a:buFont typeface="Arial" panose="020B0604020202020204" pitchFamily="34" charset="0"/>
              <a:buNone/>
            </a:pPr>
            <a:r>
              <a:rPr lang="de-DE" altLang="en-US" b="1" dirty="0">
                <a:latin typeface="Arial" panose="020B0604020202020204" pitchFamily="34" charset="0"/>
              </a:rPr>
              <a:t>SHOWROOM </a:t>
            </a:r>
            <a:r>
              <a:rPr lang="de-DE" altLang="en-US" sz="2400" dirty="0">
                <a:latin typeface="Arial" panose="020B0604020202020204" pitchFamily="34" charset="0"/>
              </a:rPr>
              <a:t>&amp; office</a:t>
            </a:r>
            <a:r>
              <a:rPr lang="de-DE" altLang="en-US" sz="2400" b="1" dirty="0">
                <a:latin typeface="Arial" panose="020B0604020202020204" pitchFamily="34" charset="0"/>
              </a:rPr>
              <a:t> </a:t>
            </a:r>
            <a:r>
              <a:rPr lang="de-DE" altLang="en-US" b="1" dirty="0">
                <a:latin typeface="Arial" panose="020B0604020202020204" pitchFamily="34" charset="0"/>
              </a:rPr>
              <a:t>GERMANY</a:t>
            </a:r>
            <a:endParaRPr lang="de-DE" altLang="en-US" dirty="0">
              <a:latin typeface="Arial" panose="020B0604020202020204" pitchFamily="34" charset="0"/>
            </a:endParaRPr>
          </a:p>
        </p:txBody>
      </p:sp>
      <p:pic>
        <p:nvPicPr>
          <p:cNvPr id="3" name="Picture 2">
            <a:extLst>
              <a:ext uri="{FF2B5EF4-FFF2-40B4-BE49-F238E27FC236}">
                <a16:creationId xmlns:a16="http://schemas.microsoft.com/office/drawing/2014/main" id="{084E265C-1AE3-B473-B811-A862ACCADC93}"/>
              </a:ext>
            </a:extLst>
          </p:cNvPr>
          <p:cNvPicPr>
            <a:picLocks noChangeAspect="1"/>
          </p:cNvPicPr>
          <p:nvPr/>
        </p:nvPicPr>
        <p:blipFill>
          <a:blip r:embed="rId3"/>
          <a:stretch>
            <a:fillRect/>
          </a:stretch>
        </p:blipFill>
        <p:spPr>
          <a:xfrm>
            <a:off x="365293" y="3428492"/>
            <a:ext cx="4071828" cy="2088740"/>
          </a:xfrm>
          <a:prstGeom prst="rect">
            <a:avLst/>
          </a:prstGeom>
          <a:ln>
            <a:noFill/>
          </a:ln>
          <a:effectLst>
            <a:softEdge rad="112500"/>
          </a:effectLst>
        </p:spPr>
      </p:pic>
      <p:pic>
        <p:nvPicPr>
          <p:cNvPr id="4" name="Picture 3">
            <a:extLst>
              <a:ext uri="{FF2B5EF4-FFF2-40B4-BE49-F238E27FC236}">
                <a16:creationId xmlns:a16="http://schemas.microsoft.com/office/drawing/2014/main" id="{56773C42-E63C-DA31-E137-0FBBBA28C5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297" y="3353876"/>
            <a:ext cx="4085678" cy="2163356"/>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feld 4">
            <a:extLst>
              <a:ext uri="{FF2B5EF4-FFF2-40B4-BE49-F238E27FC236}">
                <a16:creationId xmlns:a16="http://schemas.microsoft.com/office/drawing/2014/main" id="{B105AD73-0522-4DB5-91D2-008559157525}"/>
              </a:ext>
            </a:extLst>
          </p:cNvPr>
          <p:cNvSpPr txBox="1">
            <a:spLocks noChangeArrowheads="1"/>
          </p:cNvSpPr>
          <p:nvPr/>
        </p:nvSpPr>
        <p:spPr bwMode="auto">
          <a:xfrm>
            <a:off x="395288" y="15160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royal classic</a:t>
            </a:r>
            <a:endParaRPr lang="de-DE" altLang="en-US" sz="2400" b="1"/>
          </a:p>
        </p:txBody>
      </p:sp>
      <p:pic>
        <p:nvPicPr>
          <p:cNvPr id="22531" name="Grafik 2">
            <a:extLst>
              <a:ext uri="{FF2B5EF4-FFF2-40B4-BE49-F238E27FC236}">
                <a16:creationId xmlns:a16="http://schemas.microsoft.com/office/drawing/2014/main" id="{D3617F66-56A5-40DC-A726-FEFCC2F26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Grafik 5">
            <a:extLst>
              <a:ext uri="{FF2B5EF4-FFF2-40B4-BE49-F238E27FC236}">
                <a16:creationId xmlns:a16="http://schemas.microsoft.com/office/drawing/2014/main" id="{24C98668-EB36-46EA-83E2-147DA86913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484438" y="1909763"/>
            <a:ext cx="554355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feld 7">
            <a:extLst>
              <a:ext uri="{FF2B5EF4-FFF2-40B4-BE49-F238E27FC236}">
                <a16:creationId xmlns:a16="http://schemas.microsoft.com/office/drawing/2014/main" id="{C99DD720-2CF5-4907-B5A0-3ED825C13D58}"/>
              </a:ext>
            </a:extLst>
          </p:cNvPr>
          <p:cNvSpPr txBox="1">
            <a:spLocks noChangeArrowheads="1"/>
          </p:cNvSpPr>
          <p:nvPr/>
        </p:nvSpPr>
        <p:spPr bwMode="auto">
          <a:xfrm>
            <a:off x="323850" y="2060575"/>
            <a:ext cx="653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t>
            </a:r>
            <a:r>
              <a:rPr lang="en-US" altLang="en-US" sz="1800" b="1">
                <a:latin typeface="Arial" panose="020B0604020202020204" pitchFamily="34" charset="0"/>
              </a:rPr>
              <a:t>boxspringbed set </a:t>
            </a:r>
          </a:p>
        </p:txBody>
      </p:sp>
      <p:pic>
        <p:nvPicPr>
          <p:cNvPr id="2" name="Grafik 18">
            <a:extLst>
              <a:ext uri="{FF2B5EF4-FFF2-40B4-BE49-F238E27FC236}">
                <a16:creationId xmlns:a16="http://schemas.microsoft.com/office/drawing/2014/main" id="{C5F60180-DDC5-3723-F20B-FB4BD3501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4">
            <a:extLst>
              <a:ext uri="{FF2B5EF4-FFF2-40B4-BE49-F238E27FC236}">
                <a16:creationId xmlns:a16="http://schemas.microsoft.com/office/drawing/2014/main" id="{A61B6DEA-C0E0-4668-ACA2-25C387FBB996}"/>
              </a:ext>
            </a:extLst>
          </p:cNvPr>
          <p:cNvSpPr txBox="1">
            <a:spLocks noChangeArrowheads="1"/>
          </p:cNvSpPr>
          <p:nvPr/>
        </p:nvSpPr>
        <p:spPr bwMode="auto">
          <a:xfrm>
            <a:off x="900113" y="1557338"/>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a:t>
            </a:r>
          </a:p>
          <a:p>
            <a:pPr eaLnBrk="1" hangingPunct="1">
              <a:spcBef>
                <a:spcPct val="0"/>
              </a:spcBef>
              <a:buFontTx/>
              <a:buNone/>
            </a:pPr>
            <a:r>
              <a:rPr lang="de-DE" altLang="en-US" sz="2400" b="1">
                <a:latin typeface="Arial" panose="020B0604020202020204" pitchFamily="34" charset="0"/>
              </a:rPr>
              <a:t>motorized drop-in slatted bed bases </a:t>
            </a:r>
          </a:p>
        </p:txBody>
      </p:sp>
      <p:pic>
        <p:nvPicPr>
          <p:cNvPr id="25603" name="Grafik 2">
            <a:extLst>
              <a:ext uri="{FF2B5EF4-FFF2-40B4-BE49-F238E27FC236}">
                <a16:creationId xmlns:a16="http://schemas.microsoft.com/office/drawing/2014/main" id="{A4105A52-280F-4906-B5B0-9A69CB726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Grafik 1">
            <a:extLst>
              <a:ext uri="{FF2B5EF4-FFF2-40B4-BE49-F238E27FC236}">
                <a16:creationId xmlns:a16="http://schemas.microsoft.com/office/drawing/2014/main" id="{AD8808E6-8A5B-42C4-81DE-1066EB820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417763"/>
            <a:ext cx="631983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E6770B2D-09AA-4F30-B47B-6CF25649F58C}"/>
              </a:ext>
            </a:extLst>
          </p:cNvPr>
          <p:cNvPicPr>
            <a:picLocks noChangeAspect="1"/>
          </p:cNvPicPr>
          <p:nvPr/>
        </p:nvPicPr>
        <p:blipFill>
          <a:blip r:embed="rId4" cstate="print"/>
          <a:srcRect/>
          <a:stretch>
            <a:fillRect/>
          </a:stretch>
        </p:blipFill>
        <p:spPr bwMode="auto">
          <a:xfrm>
            <a:off x="922900" y="2276872"/>
            <a:ext cx="2040314" cy="1458116"/>
          </a:xfrm>
          <a:prstGeom prst="rect">
            <a:avLst/>
          </a:prstGeom>
          <a:ln>
            <a:noFill/>
          </a:ln>
          <a:effectLst>
            <a:softEdge rad="112500"/>
          </a:effectLst>
        </p:spPr>
      </p:pic>
      <p:pic>
        <p:nvPicPr>
          <p:cNvPr id="2" name="Grafik 18">
            <a:extLst>
              <a:ext uri="{FF2B5EF4-FFF2-40B4-BE49-F238E27FC236}">
                <a16:creationId xmlns:a16="http://schemas.microsoft.com/office/drawing/2014/main" id="{EA96F5DE-6918-0D94-7464-9C6725AC4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feld 4">
            <a:extLst>
              <a:ext uri="{FF2B5EF4-FFF2-40B4-BE49-F238E27FC236}">
                <a16:creationId xmlns:a16="http://schemas.microsoft.com/office/drawing/2014/main" id="{9DA08533-386D-434F-A427-D818AA9413CA}"/>
              </a:ext>
            </a:extLst>
          </p:cNvPr>
          <p:cNvSpPr txBox="1">
            <a:spLocks noChangeArrowheads="1"/>
          </p:cNvSpPr>
          <p:nvPr/>
        </p:nvSpPr>
        <p:spPr bwMode="auto">
          <a:xfrm>
            <a:off x="539750" y="1628775"/>
            <a:ext cx="842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dirty="0">
                <a:latin typeface="Arial" panose="020B0604020202020204" pitchFamily="34" charset="0"/>
              </a:rPr>
              <a:t>          Bärenschlaf-International® handmade </a:t>
            </a:r>
          </a:p>
          <a:p>
            <a:pPr eaLnBrk="1" hangingPunct="1">
              <a:spcBef>
                <a:spcPct val="0"/>
              </a:spcBef>
              <a:buFontTx/>
              <a:buNone/>
            </a:pPr>
            <a:r>
              <a:rPr lang="de-DE" altLang="en-US" sz="2400" dirty="0">
                <a:latin typeface="Arial" panose="020B0604020202020204" pitchFamily="34" charset="0"/>
              </a:rPr>
              <a:t>                      drop-in slatted bed bases </a:t>
            </a:r>
          </a:p>
        </p:txBody>
      </p:sp>
      <p:pic>
        <p:nvPicPr>
          <p:cNvPr id="26627" name="Grafik 2">
            <a:extLst>
              <a:ext uri="{FF2B5EF4-FFF2-40B4-BE49-F238E27FC236}">
                <a16:creationId xmlns:a16="http://schemas.microsoft.com/office/drawing/2014/main" id="{9788BB54-51AA-4210-A0EB-743CDF91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84138"/>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Grafik 1">
            <a:extLst>
              <a:ext uri="{FF2B5EF4-FFF2-40B4-BE49-F238E27FC236}">
                <a16:creationId xmlns:a16="http://schemas.microsoft.com/office/drawing/2014/main" id="{49FE69DB-13D5-4862-AF24-FCB5BF23F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064" y="2459038"/>
            <a:ext cx="59372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2104AC0A-B378-308D-EA6C-EDF3E25D5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89240"/>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feld 4">
            <a:extLst>
              <a:ext uri="{FF2B5EF4-FFF2-40B4-BE49-F238E27FC236}">
                <a16:creationId xmlns:a16="http://schemas.microsoft.com/office/drawing/2014/main" id="{B9F09A38-C409-4812-BEC6-291827656474}"/>
              </a:ext>
            </a:extLst>
          </p:cNvPr>
          <p:cNvSpPr txBox="1">
            <a:spLocks noChangeArrowheads="1"/>
          </p:cNvSpPr>
          <p:nvPr/>
        </p:nvSpPr>
        <p:spPr bwMode="auto">
          <a:xfrm>
            <a:off x="395288" y="15160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headboards </a:t>
            </a:r>
            <a:endParaRPr lang="de-DE" altLang="en-US" sz="2400" b="1"/>
          </a:p>
        </p:txBody>
      </p:sp>
      <p:pic>
        <p:nvPicPr>
          <p:cNvPr id="23555" name="Grafik 2">
            <a:extLst>
              <a:ext uri="{FF2B5EF4-FFF2-40B4-BE49-F238E27FC236}">
                <a16:creationId xmlns:a16="http://schemas.microsoft.com/office/drawing/2014/main" id="{F8DD7ACA-1E48-4FD7-96BA-A1618F4D4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59120C5F-DF18-4467-9158-0CD700568C2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64914" y="1978104"/>
            <a:ext cx="8814172" cy="4333866"/>
          </a:xfrm>
          <a:prstGeom prst="rect">
            <a:avLst/>
          </a:prstGeom>
          <a:ln>
            <a:noFill/>
          </a:ln>
          <a:effectLst>
            <a:softEdge rad="112500"/>
          </a:effectLst>
        </p:spPr>
      </p:pic>
      <p:pic>
        <p:nvPicPr>
          <p:cNvPr id="3" name="Grafik 18">
            <a:extLst>
              <a:ext uri="{FF2B5EF4-FFF2-40B4-BE49-F238E27FC236}">
                <a16:creationId xmlns:a16="http://schemas.microsoft.com/office/drawing/2014/main" id="{504A7CD5-8257-5317-3618-840F3909D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feld 4">
            <a:extLst>
              <a:ext uri="{FF2B5EF4-FFF2-40B4-BE49-F238E27FC236}">
                <a16:creationId xmlns:a16="http://schemas.microsoft.com/office/drawing/2014/main" id="{77624FFC-957B-402D-9E56-8BAB3EDF5F9C}"/>
              </a:ext>
            </a:extLst>
          </p:cNvPr>
          <p:cNvSpPr txBox="1">
            <a:spLocks noChangeArrowheads="1"/>
          </p:cNvSpPr>
          <p:nvPr/>
        </p:nvSpPr>
        <p:spPr bwMode="auto">
          <a:xfrm>
            <a:off x="395288" y="1516063"/>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handmade individual created    mattresses for luxurious yachting and caravan projects  </a:t>
            </a:r>
            <a:endParaRPr lang="de-DE" altLang="en-US" sz="2400" b="1"/>
          </a:p>
        </p:txBody>
      </p:sp>
      <p:pic>
        <p:nvPicPr>
          <p:cNvPr id="24579" name="Grafik 2">
            <a:extLst>
              <a:ext uri="{FF2B5EF4-FFF2-40B4-BE49-F238E27FC236}">
                <a16:creationId xmlns:a16="http://schemas.microsoft.com/office/drawing/2014/main" id="{7D291BF3-43D2-4D53-93F1-3AB75475E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9F642096-7501-4865-A7F0-AF9A8E738EC7}"/>
              </a:ext>
            </a:extLst>
          </p:cNvPr>
          <p:cNvPicPr>
            <a:picLocks noChangeAspect="1"/>
          </p:cNvPicPr>
          <p:nvPr/>
        </p:nvPicPr>
        <p:blipFill>
          <a:blip r:embed="rId3"/>
          <a:stretch>
            <a:fillRect/>
          </a:stretch>
        </p:blipFill>
        <p:spPr>
          <a:xfrm>
            <a:off x="539552" y="2443066"/>
            <a:ext cx="5300078" cy="4134997"/>
          </a:xfrm>
          <a:prstGeom prst="rect">
            <a:avLst/>
          </a:prstGeom>
          <a:ln>
            <a:noFill/>
          </a:ln>
          <a:effectLst>
            <a:softEdge rad="112500"/>
          </a:effectLst>
        </p:spPr>
      </p:pic>
      <p:pic>
        <p:nvPicPr>
          <p:cNvPr id="24581" name="Grafik 5">
            <a:extLst>
              <a:ext uri="{FF2B5EF4-FFF2-40B4-BE49-F238E27FC236}">
                <a16:creationId xmlns:a16="http://schemas.microsoft.com/office/drawing/2014/main" id="{46B655B2-7863-430F-932B-115997930B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37238" y="2443163"/>
            <a:ext cx="3124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6C82A9BA-2E75-4971-BD99-E6F7BBE72F63}"/>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5816291" y="3140968"/>
            <a:ext cx="3272322" cy="2424672"/>
          </a:xfrm>
          <a:prstGeom prst="rect">
            <a:avLst/>
          </a:prstGeom>
          <a:ln>
            <a:noFill/>
          </a:ln>
          <a:effectLst>
            <a:softEdge rad="112500"/>
          </a:effectLst>
        </p:spPr>
      </p:pic>
      <p:pic>
        <p:nvPicPr>
          <p:cNvPr id="24583" name="Grafik 8">
            <a:extLst>
              <a:ext uri="{FF2B5EF4-FFF2-40B4-BE49-F238E27FC236}">
                <a16:creationId xmlns:a16="http://schemas.microsoft.com/office/drawing/2014/main" id="{82E8304A-AC42-442C-87FB-A11CBF7688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8" y="5822950"/>
            <a:ext cx="29384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feld 4">
            <a:extLst>
              <a:ext uri="{FF2B5EF4-FFF2-40B4-BE49-F238E27FC236}">
                <a16:creationId xmlns:a16="http://schemas.microsoft.com/office/drawing/2014/main" id="{5C0808E6-DED4-4C75-85C2-237FB1FF4EDE}"/>
              </a:ext>
            </a:extLst>
          </p:cNvPr>
          <p:cNvSpPr txBox="1">
            <a:spLocks noChangeArrowheads="1"/>
          </p:cNvSpPr>
          <p:nvPr/>
        </p:nvSpPr>
        <p:spPr bwMode="auto">
          <a:xfrm>
            <a:off x="287338" y="1544638"/>
            <a:ext cx="871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err="1">
                <a:latin typeface="Arial" panose="020B0604020202020204" pitchFamily="34" charset="0"/>
              </a:rPr>
              <a:t>Bärenschlaf</a:t>
            </a:r>
            <a:r>
              <a:rPr lang="en-US" altLang="en-US" sz="2400" dirty="0">
                <a:latin typeface="Arial" panose="020B0604020202020204" pitchFamily="34" charset="0"/>
              </a:rPr>
              <a:t>-International®  luxurious  quilts/duvets | pillows</a:t>
            </a:r>
          </a:p>
          <a:p>
            <a:pPr eaLnBrk="1" hangingPunct="1">
              <a:spcBef>
                <a:spcPct val="0"/>
              </a:spcBef>
              <a:buFontTx/>
              <a:buNone/>
            </a:pPr>
            <a:r>
              <a:rPr lang="en-US" altLang="en-US" sz="2400" dirty="0">
                <a:latin typeface="Arial" panose="020B0604020202020204" pitchFamily="34" charset="0"/>
              </a:rPr>
              <a:t>             and encasing mattress protection products </a:t>
            </a:r>
            <a:endParaRPr lang="de-DE" altLang="en-US" sz="2400" dirty="0">
              <a:latin typeface="Arial" panose="020B0604020202020204" pitchFamily="34" charset="0"/>
            </a:endParaRPr>
          </a:p>
        </p:txBody>
      </p:sp>
      <p:pic>
        <p:nvPicPr>
          <p:cNvPr id="25604" name="Picture 1102" descr="Daunenbetten">
            <a:extLst>
              <a:ext uri="{FF2B5EF4-FFF2-40B4-BE49-F238E27FC236}">
                <a16:creationId xmlns:a16="http://schemas.microsoft.com/office/drawing/2014/main" id="{DFBAF86D-1D4B-4FF0-8A17-9EA9DB7DFE6F}"/>
              </a:ext>
            </a:extLst>
          </p:cNvPr>
          <p:cNvPicPr>
            <a:picLocks noChangeAspect="1"/>
          </p:cNvPicPr>
          <p:nvPr/>
        </p:nvPicPr>
        <p:blipFill>
          <a:blip r:embed="rId2"/>
          <a:srcRect/>
          <a:stretch>
            <a:fillRect/>
          </a:stretch>
        </p:blipFill>
        <p:spPr bwMode="auto">
          <a:xfrm>
            <a:off x="6011214" y="2127563"/>
            <a:ext cx="2873920" cy="2129800"/>
          </a:xfrm>
          <a:prstGeom prst="rect">
            <a:avLst/>
          </a:prstGeom>
          <a:ln>
            <a:noFill/>
          </a:ln>
          <a:effectLst>
            <a:softEdge rad="112500"/>
          </a:effectLst>
        </p:spPr>
      </p:pic>
      <p:pic>
        <p:nvPicPr>
          <p:cNvPr id="27652" name="Picture 1101" descr="Foto Badenia, Kissen Trendline Micro">
            <a:extLst>
              <a:ext uri="{FF2B5EF4-FFF2-40B4-BE49-F238E27FC236}">
                <a16:creationId xmlns:a16="http://schemas.microsoft.com/office/drawing/2014/main" id="{92DE756A-A662-4F2C-A16E-4C8A9C918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6839" y="2334418"/>
            <a:ext cx="32543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Grafik 2">
            <a:extLst>
              <a:ext uri="{FF2B5EF4-FFF2-40B4-BE49-F238E27FC236}">
                <a16:creationId xmlns:a16="http://schemas.microsoft.com/office/drawing/2014/main" id="{D85C7CDB-3880-40B1-9F88-67C11057A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99">
            <a:extLst>
              <a:ext uri="{FF2B5EF4-FFF2-40B4-BE49-F238E27FC236}">
                <a16:creationId xmlns:a16="http://schemas.microsoft.com/office/drawing/2014/main" id="{D619EDB9-C6B2-4A61-89BE-841A82E4BDA6}"/>
              </a:ext>
            </a:extLst>
          </p:cNvPr>
          <p:cNvPicPr>
            <a:picLocks noChangeAspect="1"/>
          </p:cNvPicPr>
          <p:nvPr/>
        </p:nvPicPr>
        <p:blipFill>
          <a:blip r:embed="rId5"/>
          <a:srcRect/>
          <a:stretch>
            <a:fillRect/>
          </a:stretch>
        </p:blipFill>
        <p:spPr bwMode="auto">
          <a:xfrm>
            <a:off x="6122589" y="4271721"/>
            <a:ext cx="2781206" cy="2083282"/>
          </a:xfrm>
          <a:prstGeom prst="rect">
            <a:avLst/>
          </a:prstGeom>
          <a:ln>
            <a:noFill/>
          </a:ln>
          <a:effectLst>
            <a:softEdge rad="112500"/>
          </a:effectLst>
        </p:spPr>
      </p:pic>
      <p:pic>
        <p:nvPicPr>
          <p:cNvPr id="4" name="Picture 3">
            <a:extLst>
              <a:ext uri="{FF2B5EF4-FFF2-40B4-BE49-F238E27FC236}">
                <a16:creationId xmlns:a16="http://schemas.microsoft.com/office/drawing/2014/main" id="{291693F6-40F0-C1DB-7A61-9AC124337EB6}"/>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2276" y="2204864"/>
            <a:ext cx="2931371" cy="2175040"/>
          </a:xfrm>
          <a:prstGeom prst="rect">
            <a:avLst/>
          </a:prstGeom>
          <a:ln>
            <a:noFill/>
          </a:ln>
          <a:effectLst>
            <a:softEdge rad="112500"/>
          </a:effectLst>
        </p:spPr>
      </p:pic>
      <p:pic>
        <p:nvPicPr>
          <p:cNvPr id="6" name="Picture 5">
            <a:extLst>
              <a:ext uri="{FF2B5EF4-FFF2-40B4-BE49-F238E27FC236}">
                <a16:creationId xmlns:a16="http://schemas.microsoft.com/office/drawing/2014/main" id="{78A60151-A3BB-6CEB-3DC2-31B0DDA59E7B}"/>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0098" y="4388449"/>
            <a:ext cx="2849101" cy="2120015"/>
          </a:xfrm>
          <a:prstGeom prst="rect">
            <a:avLst/>
          </a:prstGeom>
          <a:ln>
            <a:noFill/>
          </a:ln>
          <a:effectLst>
            <a:softEdge rad="112500"/>
          </a:effectLst>
        </p:spPr>
      </p:pic>
      <p:pic>
        <p:nvPicPr>
          <p:cNvPr id="7" name="Picture 6">
            <a:extLst>
              <a:ext uri="{FF2B5EF4-FFF2-40B4-BE49-F238E27FC236}">
                <a16:creationId xmlns:a16="http://schemas.microsoft.com/office/drawing/2014/main" id="{984CFFAB-BA7A-DEA8-2831-5B63228F6825}"/>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94752" y="4314483"/>
            <a:ext cx="2772149" cy="2058849"/>
          </a:xfrm>
          <a:prstGeom prst="rect">
            <a:avLst/>
          </a:prstGeom>
          <a:ln>
            <a:noFill/>
          </a:ln>
          <a:effectLst>
            <a:softEdge rad="112500"/>
          </a:effectLst>
        </p:spPr>
      </p:pic>
      <p:pic>
        <p:nvPicPr>
          <p:cNvPr id="2" name="Grafik 18">
            <a:extLst>
              <a:ext uri="{FF2B5EF4-FFF2-40B4-BE49-F238E27FC236}">
                <a16:creationId xmlns:a16="http://schemas.microsoft.com/office/drawing/2014/main" id="{52723ED5-8767-A2A1-03B7-5AFAEF694B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0274" y="6373332"/>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feld 5">
            <a:extLst>
              <a:ext uri="{FF2B5EF4-FFF2-40B4-BE49-F238E27FC236}">
                <a16:creationId xmlns:a16="http://schemas.microsoft.com/office/drawing/2014/main" id="{2690F2B1-A6C2-4C6F-8BA1-5C866A1D00E4}"/>
              </a:ext>
            </a:extLst>
          </p:cNvPr>
          <p:cNvSpPr txBox="1">
            <a:spLocks noChangeArrowheads="1"/>
          </p:cNvSpPr>
          <p:nvPr/>
        </p:nvSpPr>
        <p:spPr bwMode="auto">
          <a:xfrm>
            <a:off x="524363" y="1719251"/>
            <a:ext cx="8439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We invite you to visit us in our showrooms  and want to welcome you there anytime  ....  </a:t>
            </a:r>
            <a:endParaRPr lang="de-DE" altLang="en-US" sz="1200" dirty="0">
              <a:latin typeface="Arial" panose="020B0604020202020204" pitchFamily="34" charset="0"/>
            </a:endParaRPr>
          </a:p>
        </p:txBody>
      </p:sp>
      <p:pic>
        <p:nvPicPr>
          <p:cNvPr id="13316" name="Grafik 2">
            <a:extLst>
              <a:ext uri="{FF2B5EF4-FFF2-40B4-BE49-F238E27FC236}">
                <a16:creationId xmlns:a16="http://schemas.microsoft.com/office/drawing/2014/main" id="{6EF58437-2F8C-4623-A3E0-F4D915330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946"/>
            <a:ext cx="9251788" cy="16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feld 8">
            <a:extLst>
              <a:ext uri="{FF2B5EF4-FFF2-40B4-BE49-F238E27FC236}">
                <a16:creationId xmlns:a16="http://schemas.microsoft.com/office/drawing/2014/main" id="{55784D57-A3B8-410F-8045-C59FAF8585B2}"/>
              </a:ext>
            </a:extLst>
          </p:cNvPr>
          <p:cNvSpPr txBox="1">
            <a:spLocks noChangeArrowheads="1"/>
          </p:cNvSpPr>
          <p:nvPr/>
        </p:nvSpPr>
        <p:spPr bwMode="auto">
          <a:xfrm>
            <a:off x="6084168" y="1916855"/>
            <a:ext cx="2450337"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dirty="0">
                <a:latin typeface="Arial" panose="020B0604020202020204" pitchFamily="34" charset="0"/>
                <a:ea typeface="MS PGothic" panose="020B0600070205080204" pitchFamily="34" charset="-128"/>
              </a:rPr>
              <a:t>contact  Holger Klute</a:t>
            </a:r>
          </a:p>
          <a:p>
            <a:pPr>
              <a:spcBef>
                <a:spcPct val="0"/>
              </a:spcBef>
              <a:buFontTx/>
              <a:buNone/>
            </a:pPr>
            <a:r>
              <a:rPr lang="en-US" altLang="en-US" sz="1100" dirty="0">
                <a:latin typeface="Arial" panose="020B0604020202020204" pitchFamily="34" charset="0"/>
                <a:ea typeface="MS PGothic" panose="020B0600070205080204" pitchFamily="34" charset="-128"/>
              </a:rPr>
              <a:t>English or German  </a:t>
            </a:r>
          </a:p>
          <a:p>
            <a:pPr>
              <a:spcBef>
                <a:spcPct val="0"/>
              </a:spcBef>
              <a:buFontTx/>
              <a:buNone/>
            </a:pPr>
            <a:r>
              <a:rPr lang="en-US" altLang="en-US" sz="1100" dirty="0">
                <a:latin typeface="Arial" panose="020B0604020202020204" pitchFamily="34" charset="0"/>
                <a:ea typeface="MS PGothic" panose="020B0600070205080204" pitchFamily="34" charset="-128"/>
              </a:rPr>
              <a:t>email </a:t>
            </a:r>
            <a:r>
              <a:rPr lang="en-US" altLang="en-US" sz="1100" dirty="0" err="1">
                <a:latin typeface="Arial" panose="020B0604020202020204" pitchFamily="34" charset="0"/>
                <a:ea typeface="MS PGothic" panose="020B0600070205080204" pitchFamily="34" charset="-128"/>
                <a:hlinkClick r:id="rId3">
                  <a:extLst>
                    <a:ext uri="{A12FA001-AC4F-418D-AE19-62706E023703}">
                      <ahyp:hlinkClr xmlns:ahyp="http://schemas.microsoft.com/office/drawing/2018/hyperlinkcolor" val="tx"/>
                    </a:ext>
                  </a:extLst>
                </a:hlinkClick>
              </a:rPr>
              <a:t>holger@litbed.lt</a:t>
            </a:r>
            <a:r>
              <a:rPr lang="en-US" altLang="en-US" sz="1100" dirty="0">
                <a:latin typeface="Arial" panose="020B0604020202020204" pitchFamily="34" charset="0"/>
                <a:ea typeface="MS PGothic" panose="020B0600070205080204" pitchFamily="34" charset="-128"/>
              </a:rPr>
              <a:t>    </a:t>
            </a:r>
          </a:p>
          <a:p>
            <a:pPr>
              <a:spcBef>
                <a:spcPct val="0"/>
              </a:spcBef>
              <a:buFontTx/>
              <a:buNone/>
            </a:pPr>
            <a:r>
              <a:rPr lang="en-US" altLang="en-US" sz="1100" dirty="0">
                <a:latin typeface="Arial" panose="020B0604020202020204" pitchFamily="34" charset="0"/>
                <a:ea typeface="MS PGothic" panose="020B0600070205080204" pitchFamily="34" charset="-128"/>
              </a:rPr>
              <a:t>phone  00370.6833.7790</a:t>
            </a:r>
          </a:p>
          <a:p>
            <a:pPr>
              <a:spcBef>
                <a:spcPct val="0"/>
              </a:spcBef>
              <a:buFontTx/>
              <a:buNone/>
            </a:pPr>
            <a:endParaRPr lang="en-US" altLang="en-US" sz="1100" dirty="0">
              <a:latin typeface="Arial" panose="020B0604020202020204" pitchFamily="34" charset="0"/>
              <a:ea typeface="MS PGothic" panose="020B0600070205080204" pitchFamily="34" charset="-128"/>
            </a:endParaRPr>
          </a:p>
          <a:p>
            <a:pPr>
              <a:spcBef>
                <a:spcPct val="0"/>
              </a:spcBef>
              <a:buFontTx/>
              <a:buNone/>
            </a:pPr>
            <a:r>
              <a:rPr lang="en-US" altLang="en-US" sz="1100" dirty="0">
                <a:latin typeface="Arial" panose="020B0604020202020204" pitchFamily="34" charset="0"/>
                <a:ea typeface="MS PGothic" panose="020B0600070205080204" pitchFamily="34" charset="-128"/>
              </a:rPr>
              <a:t>contact showroom Wolfhagen  </a:t>
            </a:r>
          </a:p>
          <a:p>
            <a:pPr>
              <a:spcBef>
                <a:spcPct val="0"/>
              </a:spcBef>
              <a:buFontTx/>
              <a:buNone/>
            </a:pPr>
            <a:r>
              <a:rPr lang="en-US" altLang="en-US" sz="1100" dirty="0">
                <a:latin typeface="Arial" panose="020B0604020202020204" pitchFamily="34" charset="0"/>
                <a:ea typeface="MS PGothic" panose="020B0600070205080204" pitchFamily="34" charset="-128"/>
              </a:rPr>
              <a:t>Germany Claudia Pflimpfl </a:t>
            </a:r>
          </a:p>
          <a:p>
            <a:pPr>
              <a:spcBef>
                <a:spcPct val="0"/>
              </a:spcBef>
              <a:buFontTx/>
              <a:buNone/>
            </a:pPr>
            <a:r>
              <a:rPr lang="en-US" altLang="en-US" sz="1100" dirty="0">
                <a:latin typeface="Arial" panose="020B0604020202020204" pitchFamily="34" charset="0"/>
                <a:ea typeface="MS PGothic" panose="020B0600070205080204" pitchFamily="34" charset="-128"/>
              </a:rPr>
              <a:t>German language </a:t>
            </a:r>
          </a:p>
          <a:p>
            <a:pPr>
              <a:spcBef>
                <a:spcPct val="0"/>
              </a:spcBef>
              <a:buFontTx/>
              <a:buNone/>
            </a:pPr>
            <a:r>
              <a:rPr lang="en-US" altLang="en-US" sz="1100" dirty="0">
                <a:latin typeface="Arial" panose="020B0604020202020204" pitchFamily="34" charset="0"/>
                <a:ea typeface="MS PGothic" panose="020B0600070205080204" pitchFamily="34" charset="-128"/>
              </a:rPr>
              <a:t>email </a:t>
            </a:r>
            <a:r>
              <a:rPr lang="en-US" altLang="en-US" sz="1100" dirty="0">
                <a:latin typeface="Arial" panose="020B0604020202020204" pitchFamily="34" charset="0"/>
                <a:ea typeface="MS PGothic" panose="020B0600070205080204" pitchFamily="34" charset="-128"/>
                <a:hlinkClick r:id="rId4">
                  <a:extLst>
                    <a:ext uri="{A12FA001-AC4F-418D-AE19-62706E023703}">
                      <ahyp:hlinkClr xmlns:ahyp="http://schemas.microsoft.com/office/drawing/2018/hyperlinkcolor" val="tx"/>
                    </a:ext>
                  </a:extLst>
                </a:hlinkClick>
              </a:rPr>
              <a:t>claudia.pflimpfl@baerenschlaf.de</a:t>
            </a:r>
            <a:endParaRPr lang="en-US" altLang="en-US" sz="1100" dirty="0">
              <a:latin typeface="Arial" panose="020B0604020202020204" pitchFamily="34" charset="0"/>
              <a:ea typeface="MS PGothic" panose="020B0600070205080204" pitchFamily="34" charset="-128"/>
            </a:endParaRPr>
          </a:p>
          <a:p>
            <a:pPr>
              <a:spcBef>
                <a:spcPct val="0"/>
              </a:spcBef>
              <a:buFontTx/>
              <a:buNone/>
            </a:pPr>
            <a:r>
              <a:rPr lang="en-US" altLang="en-US" sz="1100" dirty="0">
                <a:latin typeface="Arial" panose="020B0604020202020204" pitchFamily="34" charset="0"/>
                <a:ea typeface="MS PGothic" panose="020B0600070205080204" pitchFamily="34" charset="-128"/>
              </a:rPr>
              <a:t>phone   0049.177.75 68 038 </a:t>
            </a:r>
          </a:p>
        </p:txBody>
      </p:sp>
      <p:sp>
        <p:nvSpPr>
          <p:cNvPr id="13319" name="Textfeld 10">
            <a:extLst>
              <a:ext uri="{FF2B5EF4-FFF2-40B4-BE49-F238E27FC236}">
                <a16:creationId xmlns:a16="http://schemas.microsoft.com/office/drawing/2014/main" id="{FCA7A6FB-CBC3-434F-A756-A8BB961BB7A6}"/>
              </a:ext>
            </a:extLst>
          </p:cNvPr>
          <p:cNvSpPr txBox="1">
            <a:spLocks noChangeArrowheads="1"/>
          </p:cNvSpPr>
          <p:nvPr/>
        </p:nvSpPr>
        <p:spPr bwMode="auto">
          <a:xfrm>
            <a:off x="314325" y="6362016"/>
            <a:ext cx="917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595959"/>
                </a:solidFill>
                <a:latin typeface="Arial" panose="020B0604020202020204" pitchFamily="34" charset="0"/>
                <a:ea typeface="MS PGothic" panose="020B0600070205080204" pitchFamily="34" charset="-128"/>
              </a:rPr>
              <a:t>Litauen / LITHUANIA  :      Litbed bedding company UAB  |  Geliu g. 27 (</a:t>
            </a:r>
            <a:r>
              <a:rPr lang="en-US" altLang="en-US" sz="1400" dirty="0" err="1">
                <a:solidFill>
                  <a:srgbClr val="595959"/>
                </a:solidFill>
                <a:latin typeface="Arial" panose="020B0604020202020204" pitchFamily="34" charset="0"/>
                <a:ea typeface="MS PGothic" panose="020B0600070205080204" pitchFamily="34" charset="-128"/>
              </a:rPr>
              <a:t>Auseniskiu</a:t>
            </a:r>
            <a:r>
              <a:rPr lang="en-US" altLang="en-US" sz="1400" dirty="0">
                <a:solidFill>
                  <a:srgbClr val="595959"/>
                </a:solidFill>
                <a:latin typeface="Arial" panose="020B0604020202020204" pitchFamily="34" charset="0"/>
                <a:ea typeface="MS PGothic" panose="020B0600070205080204" pitchFamily="34" charset="-128"/>
              </a:rPr>
              <a:t> km.) |  LT-21366 </a:t>
            </a:r>
            <a:r>
              <a:rPr lang="en-US" altLang="en-US" sz="1400" dirty="0" err="1">
                <a:solidFill>
                  <a:srgbClr val="595959"/>
                </a:solidFill>
                <a:latin typeface="Arial" panose="020B0604020202020204" pitchFamily="34" charset="0"/>
                <a:ea typeface="MS PGothic" panose="020B0600070205080204" pitchFamily="34" charset="-128"/>
              </a:rPr>
              <a:t>Vievis</a:t>
            </a:r>
            <a:r>
              <a:rPr lang="en-US" altLang="en-US" sz="1400" dirty="0">
                <a:solidFill>
                  <a:srgbClr val="595959"/>
                </a:solidFill>
                <a:latin typeface="Arial" panose="020B0604020202020204" pitchFamily="34" charset="0"/>
                <a:ea typeface="MS PGothic" panose="020B0600070205080204" pitchFamily="34" charset="-128"/>
              </a:rPr>
              <a:t>  </a:t>
            </a:r>
            <a:endParaRPr lang="en-US" altLang="en-US" sz="1400" dirty="0">
              <a:latin typeface="Arial" panose="020B0604020202020204" pitchFamily="34" charset="0"/>
              <a:ea typeface="MS PGothic" panose="020B0600070205080204" pitchFamily="34" charset="-128"/>
            </a:endParaRPr>
          </a:p>
        </p:txBody>
      </p:sp>
      <p:sp>
        <p:nvSpPr>
          <p:cNvPr id="13320" name="Textfeld 12">
            <a:extLst>
              <a:ext uri="{FF2B5EF4-FFF2-40B4-BE49-F238E27FC236}">
                <a16:creationId xmlns:a16="http://schemas.microsoft.com/office/drawing/2014/main" id="{71CF9BC2-6BEB-4478-B354-019ECE4029D2}"/>
              </a:ext>
            </a:extLst>
          </p:cNvPr>
          <p:cNvSpPr txBox="1">
            <a:spLocks noChangeArrowheads="1"/>
          </p:cNvSpPr>
          <p:nvPr/>
        </p:nvSpPr>
        <p:spPr bwMode="auto">
          <a:xfrm>
            <a:off x="314325" y="6072188"/>
            <a:ext cx="901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595959"/>
                </a:solidFill>
                <a:latin typeface="Arial" panose="020B0604020202020204" pitchFamily="34" charset="0"/>
                <a:ea typeface="MS PGothic" panose="020B0600070205080204" pitchFamily="34" charset="-128"/>
              </a:rPr>
              <a:t>Deutschland / GERMANY :      Holger Klute GmbH &amp; Co.KG  |   </a:t>
            </a:r>
            <a:r>
              <a:rPr lang="en-US" altLang="en-US" sz="1400" dirty="0" err="1">
                <a:solidFill>
                  <a:srgbClr val="595959"/>
                </a:solidFill>
                <a:latin typeface="Arial" panose="020B0604020202020204" pitchFamily="34" charset="0"/>
                <a:ea typeface="MS PGothic" panose="020B0600070205080204" pitchFamily="34" charset="-128"/>
              </a:rPr>
              <a:t>Bunsenstrasse</a:t>
            </a:r>
            <a:r>
              <a:rPr lang="en-US" altLang="en-US" sz="1400" dirty="0">
                <a:solidFill>
                  <a:srgbClr val="595959"/>
                </a:solidFill>
                <a:latin typeface="Arial" panose="020B0604020202020204" pitchFamily="34" charset="0"/>
                <a:ea typeface="MS PGothic" panose="020B0600070205080204" pitchFamily="34" charset="-128"/>
              </a:rPr>
              <a:t> 28 |  D-34466 Wolfhagen </a:t>
            </a:r>
            <a:endParaRPr lang="en-US" altLang="en-US" sz="1400" dirty="0">
              <a:latin typeface="Arial" panose="020B0604020202020204" pitchFamily="34" charset="0"/>
              <a:ea typeface="MS PGothic" panose="020B0600070205080204" pitchFamily="34" charset="-128"/>
            </a:endParaRPr>
          </a:p>
        </p:txBody>
      </p:sp>
      <p:pic>
        <p:nvPicPr>
          <p:cNvPr id="2" name="Picture 1">
            <a:extLst>
              <a:ext uri="{FF2B5EF4-FFF2-40B4-BE49-F238E27FC236}">
                <a16:creationId xmlns:a16="http://schemas.microsoft.com/office/drawing/2014/main" id="{B6531596-FE98-F53D-7AD1-161097C669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5" y="1950365"/>
            <a:ext cx="5607429" cy="2313982"/>
          </a:xfrm>
          <a:prstGeom prst="rect">
            <a:avLst/>
          </a:prstGeom>
          <a:ln>
            <a:noFill/>
          </a:ln>
          <a:effectLst>
            <a:softEdge rad="112500"/>
          </a:effectLst>
        </p:spPr>
      </p:pic>
      <p:sp>
        <p:nvSpPr>
          <p:cNvPr id="4" name="TextBox 3">
            <a:extLst>
              <a:ext uri="{FF2B5EF4-FFF2-40B4-BE49-F238E27FC236}">
                <a16:creationId xmlns:a16="http://schemas.microsoft.com/office/drawing/2014/main" id="{E2B11566-345A-F666-3EF6-7DBB6984B8B7}"/>
              </a:ext>
            </a:extLst>
          </p:cNvPr>
          <p:cNvSpPr txBox="1"/>
          <p:nvPr/>
        </p:nvSpPr>
        <p:spPr>
          <a:xfrm rot="10800000" flipV="1">
            <a:off x="524363" y="4288117"/>
            <a:ext cx="2160240" cy="938719"/>
          </a:xfrm>
          <a:prstGeom prst="rect">
            <a:avLst/>
          </a:prstGeom>
          <a:noFill/>
        </p:spPr>
        <p:txBody>
          <a:bodyPr wrap="square">
            <a:spAutoFit/>
          </a:bodyPr>
          <a:lstStyle/>
          <a:p>
            <a:pPr>
              <a:spcBef>
                <a:spcPct val="0"/>
              </a:spcBef>
              <a:buFontTx/>
              <a:buNone/>
            </a:pPr>
            <a:r>
              <a:rPr lang="en-US" altLang="en-US" sz="1100" dirty="0">
                <a:latin typeface="Arial" panose="020B0604020202020204" pitchFamily="34" charset="0"/>
                <a:ea typeface="MS PGothic" panose="020B0600070205080204" pitchFamily="34" charset="-128"/>
              </a:rPr>
              <a:t>Contact showroom </a:t>
            </a:r>
            <a:r>
              <a:rPr lang="en-US" altLang="en-US" sz="1100" dirty="0" err="1">
                <a:latin typeface="Arial" panose="020B0604020202020204" pitchFamily="34" charset="0"/>
                <a:ea typeface="MS PGothic" panose="020B0600070205080204" pitchFamily="34" charset="-128"/>
              </a:rPr>
              <a:t>Vievis</a:t>
            </a:r>
            <a:endParaRPr lang="en-US" altLang="en-US" sz="1100" dirty="0">
              <a:latin typeface="Arial" panose="020B0604020202020204" pitchFamily="34" charset="0"/>
              <a:ea typeface="MS PGothic" panose="020B0600070205080204" pitchFamily="34" charset="-128"/>
            </a:endParaRPr>
          </a:p>
          <a:p>
            <a:pPr>
              <a:spcBef>
                <a:spcPct val="0"/>
              </a:spcBef>
              <a:buFontTx/>
              <a:buNone/>
            </a:pPr>
            <a:r>
              <a:rPr lang="en-US" altLang="en-US" sz="1100" dirty="0">
                <a:ea typeface="MS PGothic" panose="020B0600070205080204" pitchFamily="34" charset="-128"/>
              </a:rPr>
              <a:t>Lithuania : </a:t>
            </a:r>
            <a:r>
              <a:rPr lang="en-US" altLang="en-US" sz="1100" dirty="0">
                <a:latin typeface="Arial" panose="020B0604020202020204" pitchFamily="34" charset="0"/>
                <a:ea typeface="MS PGothic" panose="020B0600070205080204" pitchFamily="34" charset="-128"/>
              </a:rPr>
              <a:t>  Kristina Klute </a:t>
            </a:r>
          </a:p>
          <a:p>
            <a:pPr>
              <a:spcBef>
                <a:spcPct val="0"/>
              </a:spcBef>
              <a:buFontTx/>
              <a:buNone/>
            </a:pPr>
            <a:r>
              <a:rPr lang="en-US" altLang="en-US" sz="1100" dirty="0">
                <a:latin typeface="Arial" panose="020B0604020202020204" pitchFamily="34" charset="0"/>
                <a:ea typeface="MS PGothic" panose="020B0600070205080204" pitchFamily="34" charset="-128"/>
              </a:rPr>
              <a:t>Lithuanian or English language   </a:t>
            </a:r>
          </a:p>
          <a:p>
            <a:pPr>
              <a:spcBef>
                <a:spcPct val="0"/>
              </a:spcBef>
              <a:buFontTx/>
              <a:buNone/>
            </a:pPr>
            <a:r>
              <a:rPr lang="en-US" altLang="en-US" sz="1100" dirty="0">
                <a:latin typeface="Arial" panose="020B0604020202020204" pitchFamily="34" charset="0"/>
                <a:ea typeface="MS PGothic" panose="020B0600070205080204" pitchFamily="34" charset="-128"/>
              </a:rPr>
              <a:t>Email </a:t>
            </a:r>
            <a:r>
              <a:rPr lang="en-US" altLang="en-US" sz="1100" dirty="0" err="1">
                <a:latin typeface="Arial" panose="020B0604020202020204" pitchFamily="34" charset="0"/>
                <a:ea typeface="MS PGothic" panose="020B0600070205080204" pitchFamily="34" charset="-128"/>
                <a:hlinkClick r:id="rId6">
                  <a:extLst>
                    <a:ext uri="{A12FA001-AC4F-418D-AE19-62706E023703}">
                      <ahyp:hlinkClr xmlns:ahyp="http://schemas.microsoft.com/office/drawing/2018/hyperlinkcolor" val="tx"/>
                    </a:ext>
                  </a:extLst>
                </a:hlinkClick>
              </a:rPr>
              <a:t>kristina@litbed.lt</a:t>
            </a:r>
            <a:r>
              <a:rPr lang="en-US" altLang="en-US" sz="1100" dirty="0">
                <a:latin typeface="Arial" panose="020B0604020202020204" pitchFamily="34" charset="0"/>
                <a:ea typeface="MS PGothic" panose="020B0600070205080204" pitchFamily="34" charset="-128"/>
              </a:rPr>
              <a:t> </a:t>
            </a:r>
          </a:p>
          <a:p>
            <a:pPr>
              <a:spcBef>
                <a:spcPct val="0"/>
              </a:spcBef>
              <a:buFontTx/>
              <a:buNone/>
            </a:pPr>
            <a:r>
              <a:rPr lang="en-US" altLang="en-US" sz="1100" dirty="0">
                <a:latin typeface="Arial" panose="020B0604020202020204" pitchFamily="34" charset="0"/>
                <a:ea typeface="MS PGothic" panose="020B0600070205080204" pitchFamily="34" charset="-128"/>
              </a:rPr>
              <a:t>phone 00370.6930.0519</a:t>
            </a:r>
          </a:p>
        </p:txBody>
      </p:sp>
      <p:pic>
        <p:nvPicPr>
          <p:cNvPr id="5" name="Picture 4">
            <a:extLst>
              <a:ext uri="{FF2B5EF4-FFF2-40B4-BE49-F238E27FC236}">
                <a16:creationId xmlns:a16="http://schemas.microsoft.com/office/drawing/2014/main" id="{3C4A3DA8-AF80-567A-1E17-B19AC938356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3871236"/>
            <a:ext cx="5375147" cy="2098382"/>
          </a:xfrm>
          <a:prstGeom prst="rect">
            <a:avLst/>
          </a:prstGeom>
          <a:ln>
            <a:noFill/>
          </a:ln>
          <a:effectLst>
            <a:softEdge rad="112500"/>
          </a:effectLst>
        </p:spPr>
      </p:pic>
      <p:sp>
        <p:nvSpPr>
          <p:cNvPr id="6" name="Textfeld 12">
            <a:extLst>
              <a:ext uri="{FF2B5EF4-FFF2-40B4-BE49-F238E27FC236}">
                <a16:creationId xmlns:a16="http://schemas.microsoft.com/office/drawing/2014/main" id="{0C8987C8-8C32-2A5B-EDC6-11D79C86328F}"/>
              </a:ext>
            </a:extLst>
          </p:cNvPr>
          <p:cNvSpPr txBox="1">
            <a:spLocks noChangeArrowheads="1"/>
          </p:cNvSpPr>
          <p:nvPr/>
        </p:nvSpPr>
        <p:spPr bwMode="auto">
          <a:xfrm>
            <a:off x="1043608" y="2215545"/>
            <a:ext cx="8867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400" dirty="0">
                <a:solidFill>
                  <a:schemeClr val="bg1"/>
                </a:solidFill>
                <a:latin typeface="Arial" panose="020B0604020202020204" pitchFamily="34" charset="0"/>
                <a:ea typeface="MS PGothic" panose="020B0600070205080204" pitchFamily="34" charset="-128"/>
              </a:rPr>
              <a:t>Bärenschlaf-International® showroom D-34466 Wolfhagen </a:t>
            </a:r>
          </a:p>
          <a:p>
            <a:pPr>
              <a:spcBef>
                <a:spcPct val="0"/>
              </a:spcBef>
              <a:buFontTx/>
              <a:buNone/>
            </a:pPr>
            <a:r>
              <a:rPr lang="de-DE" altLang="en-US" sz="1400" b="1" dirty="0">
                <a:solidFill>
                  <a:schemeClr val="bg1"/>
                </a:solidFill>
                <a:latin typeface="Arial" panose="020B0604020202020204" pitchFamily="34" charset="0"/>
                <a:ea typeface="MS PGothic" panose="020B0600070205080204" pitchFamily="34" charset="-128"/>
              </a:rPr>
              <a:t>      GERMANY              DEUTSCHLAND </a:t>
            </a:r>
            <a:endParaRPr lang="en-US" altLang="en-US" sz="1400" b="1" dirty="0">
              <a:solidFill>
                <a:schemeClr val="bg1"/>
              </a:solidFill>
              <a:latin typeface="Arial" panose="020B0604020202020204" pitchFamily="34" charset="0"/>
              <a:ea typeface="MS PGothic" panose="020B0600070205080204" pitchFamily="34" charset="-128"/>
            </a:endParaRPr>
          </a:p>
        </p:txBody>
      </p:sp>
      <p:sp>
        <p:nvSpPr>
          <p:cNvPr id="7" name="Textfeld 12">
            <a:extLst>
              <a:ext uri="{FF2B5EF4-FFF2-40B4-BE49-F238E27FC236}">
                <a16:creationId xmlns:a16="http://schemas.microsoft.com/office/drawing/2014/main" id="{8DB02A10-7910-B0F2-BF80-83FC6819685E}"/>
              </a:ext>
            </a:extLst>
          </p:cNvPr>
          <p:cNvSpPr txBox="1">
            <a:spLocks noChangeArrowheads="1"/>
          </p:cNvSpPr>
          <p:nvPr/>
        </p:nvSpPr>
        <p:spPr bwMode="auto">
          <a:xfrm>
            <a:off x="3184738" y="5396818"/>
            <a:ext cx="8867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400" dirty="0">
                <a:solidFill>
                  <a:schemeClr val="bg1"/>
                </a:solidFill>
                <a:latin typeface="Arial" panose="020B0604020202020204" pitchFamily="34" charset="0"/>
                <a:ea typeface="MS PGothic" panose="020B0600070205080204" pitchFamily="34" charset="-128"/>
              </a:rPr>
              <a:t>Bärenschlaf-International® showroom LT-21366 Vievis</a:t>
            </a:r>
          </a:p>
          <a:p>
            <a:pPr>
              <a:spcBef>
                <a:spcPct val="0"/>
              </a:spcBef>
              <a:buFontTx/>
              <a:buNone/>
            </a:pPr>
            <a:r>
              <a:rPr lang="de-DE" altLang="en-US" sz="1400" b="1" dirty="0">
                <a:solidFill>
                  <a:schemeClr val="bg1"/>
                </a:solidFill>
                <a:latin typeface="Arial" panose="020B0604020202020204" pitchFamily="34" charset="0"/>
                <a:ea typeface="MS PGothic" panose="020B0600070205080204" pitchFamily="34" charset="-128"/>
              </a:rPr>
              <a:t>                     LITHUANIA               LITAUEN </a:t>
            </a:r>
            <a:endParaRPr lang="en-US" altLang="en-US" sz="1400" b="1" dirty="0">
              <a:solidFill>
                <a:schemeClr val="bg1"/>
              </a:solidFill>
              <a:latin typeface="Arial" panose="020B0604020202020204" pitchFamily="34" charset="0"/>
              <a:ea typeface="MS PGothic" panose="020B0600070205080204" pitchFamily="34" charset="-128"/>
            </a:endParaRPr>
          </a:p>
        </p:txBody>
      </p:sp>
      <p:sp>
        <p:nvSpPr>
          <p:cNvPr id="8" name="TextBox 7">
            <a:extLst>
              <a:ext uri="{FF2B5EF4-FFF2-40B4-BE49-F238E27FC236}">
                <a16:creationId xmlns:a16="http://schemas.microsoft.com/office/drawing/2014/main" id="{F9C755C1-86DA-D653-68A8-5D21E22ECC39}"/>
              </a:ext>
            </a:extLst>
          </p:cNvPr>
          <p:cNvSpPr txBox="1"/>
          <p:nvPr/>
        </p:nvSpPr>
        <p:spPr>
          <a:xfrm rot="10800000" flipH="1" flipV="1">
            <a:off x="2987824" y="1319140"/>
            <a:ext cx="6408712" cy="400110"/>
          </a:xfrm>
          <a:prstGeom prst="rect">
            <a:avLst/>
          </a:prstGeom>
          <a:noFill/>
        </p:spPr>
        <p:txBody>
          <a:bodyPr wrap="square">
            <a:spAutoFit/>
          </a:bodyPr>
          <a:lstStyle/>
          <a:p>
            <a:pPr>
              <a:spcBef>
                <a:spcPct val="0"/>
              </a:spcBef>
              <a:buFontTx/>
              <a:buNone/>
            </a:pPr>
            <a:r>
              <a:rPr lang="en-US" altLang="en-US" sz="2000" b="1" dirty="0" err="1">
                <a:latin typeface="Arial" panose="020B0604020202020204" pitchFamily="34" charset="0"/>
                <a:ea typeface="MS PGothic" panose="020B0600070205080204" pitchFamily="34" charset="-128"/>
              </a:rPr>
              <a:t>Bärenschlaf</a:t>
            </a:r>
            <a:r>
              <a:rPr lang="en-US" altLang="en-US" sz="2000" b="1" dirty="0">
                <a:latin typeface="Arial" panose="020B0604020202020204" pitchFamily="34" charset="0"/>
                <a:ea typeface="MS PGothic" panose="020B0600070205080204" pitchFamily="34" charset="-128"/>
              </a:rPr>
              <a:t>-International® showrooms </a:t>
            </a:r>
          </a:p>
        </p:txBody>
      </p:sp>
      <p:pic>
        <p:nvPicPr>
          <p:cNvPr id="9" name="Grafik 18">
            <a:extLst>
              <a:ext uri="{FF2B5EF4-FFF2-40B4-BE49-F238E27FC236}">
                <a16:creationId xmlns:a16="http://schemas.microsoft.com/office/drawing/2014/main" id="{262F562F-DEF3-9AD9-22A4-26B85A9809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698" y="5501265"/>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feld 5">
            <a:extLst>
              <a:ext uri="{FF2B5EF4-FFF2-40B4-BE49-F238E27FC236}">
                <a16:creationId xmlns:a16="http://schemas.microsoft.com/office/drawing/2014/main" id="{B7FEF2C6-E927-409B-A9F5-5082E899ACAB}"/>
              </a:ext>
            </a:extLst>
          </p:cNvPr>
          <p:cNvSpPr txBox="1">
            <a:spLocks noChangeArrowheads="1"/>
          </p:cNvSpPr>
          <p:nvPr/>
        </p:nvSpPr>
        <p:spPr bwMode="auto">
          <a:xfrm>
            <a:off x="520700" y="1533525"/>
            <a:ext cx="9144000" cy="461665"/>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latin typeface="Arial" panose="020B0604020202020204" pitchFamily="34" charset="0"/>
              </a:rPr>
              <a:t>   </a:t>
            </a:r>
            <a:r>
              <a:rPr lang="en-US" altLang="en-US" sz="2400" b="1" dirty="0" err="1">
                <a:latin typeface="Arial" panose="020B0604020202020204" pitchFamily="34" charset="0"/>
              </a:rPr>
              <a:t>Handgemachte</a:t>
            </a:r>
            <a:r>
              <a:rPr lang="en-US" altLang="en-US" sz="2400" b="1" dirty="0">
                <a:latin typeface="Arial" panose="020B0604020202020204" pitchFamily="34" charset="0"/>
              </a:rPr>
              <a:t> Impressions–Fotos zu </a:t>
            </a:r>
            <a:r>
              <a:rPr lang="en-US" altLang="en-US" sz="2400" b="1" dirty="0" err="1">
                <a:latin typeface="Arial" panose="020B0604020202020204" pitchFamily="34" charset="0"/>
              </a:rPr>
              <a:t>unserer</a:t>
            </a:r>
            <a:r>
              <a:rPr lang="en-US" altLang="en-US" sz="2400" b="1" dirty="0">
                <a:latin typeface="Arial" panose="020B0604020202020204" pitchFamily="34" charset="0"/>
              </a:rPr>
              <a:t> Arbeit   </a:t>
            </a:r>
            <a:r>
              <a:rPr lang="de-DE" altLang="en-US" sz="1600" b="1" dirty="0">
                <a:solidFill>
                  <a:schemeClr val="tx1">
                    <a:lumMod val="75000"/>
                    <a:lumOff val="25000"/>
                  </a:schemeClr>
                </a:solidFill>
                <a:latin typeface="Arial" panose="020B0604020202020204" pitchFamily="34" charset="0"/>
              </a:rPr>
              <a:t>  </a:t>
            </a:r>
            <a:endParaRPr lang="de-DE" altLang="en-US" sz="1600" dirty="0">
              <a:solidFill>
                <a:schemeClr val="tx1">
                  <a:lumMod val="75000"/>
                  <a:lumOff val="25000"/>
                </a:schemeClr>
              </a:solidFill>
              <a:latin typeface="Arial" panose="020B0604020202020204" pitchFamily="34" charset="0"/>
            </a:endParaRPr>
          </a:p>
        </p:txBody>
      </p:sp>
      <p:pic>
        <p:nvPicPr>
          <p:cNvPr id="18436" name="Picture 1175" descr="C:\Users\Owner\Desktop\Marketing\NEW FOTOS incl vievis showroom + karl kadne micha action for NEW MARKETING\Holger_20180206\5-7683_1_SW_sepia.jpg">
            <a:extLst>
              <a:ext uri="{FF2B5EF4-FFF2-40B4-BE49-F238E27FC236}">
                <a16:creationId xmlns:a16="http://schemas.microsoft.com/office/drawing/2014/main" id="{4F220F55-62B6-4D22-8FF2-833C1AB829A8}"/>
              </a:ext>
            </a:extLst>
          </p:cNvPr>
          <p:cNvPicPr>
            <a:picLocks noChangeAspect="1"/>
          </p:cNvPicPr>
          <p:nvPr/>
        </p:nvPicPr>
        <p:blipFill>
          <a:blip r:embed="rId2"/>
          <a:srcRect/>
          <a:stretch>
            <a:fillRect/>
          </a:stretch>
        </p:blipFill>
        <p:spPr bwMode="auto">
          <a:xfrm>
            <a:off x="6941358" y="3350448"/>
            <a:ext cx="2103420" cy="1407454"/>
          </a:xfrm>
          <a:prstGeom prst="rect">
            <a:avLst/>
          </a:prstGeom>
          <a:ln>
            <a:noFill/>
          </a:ln>
          <a:effectLst>
            <a:softEdge rad="112500"/>
          </a:effectLst>
        </p:spPr>
      </p:pic>
      <p:pic>
        <p:nvPicPr>
          <p:cNvPr id="18437" name="Picture 1173" descr="C:\Users\Owner\Desktop\Marketing\NEW FOTOS incl vievis showroom + karl kadne micha action for NEW MARKETING\1-7443_01_SW_sepia.jpg">
            <a:extLst>
              <a:ext uri="{FF2B5EF4-FFF2-40B4-BE49-F238E27FC236}">
                <a16:creationId xmlns:a16="http://schemas.microsoft.com/office/drawing/2014/main" id="{1202E261-D5A1-48F6-B3ED-4DB40B0EB84A}"/>
              </a:ext>
            </a:extLst>
          </p:cNvPr>
          <p:cNvPicPr>
            <a:picLocks noChangeAspect="1"/>
          </p:cNvPicPr>
          <p:nvPr/>
        </p:nvPicPr>
        <p:blipFill>
          <a:blip r:embed="rId3"/>
          <a:srcRect/>
          <a:stretch>
            <a:fillRect/>
          </a:stretch>
        </p:blipFill>
        <p:spPr bwMode="auto">
          <a:xfrm>
            <a:off x="538520" y="3312068"/>
            <a:ext cx="2073190" cy="1402755"/>
          </a:xfrm>
          <a:prstGeom prst="rect">
            <a:avLst/>
          </a:prstGeom>
          <a:ln>
            <a:noFill/>
          </a:ln>
          <a:effectLst>
            <a:softEdge rad="112500"/>
          </a:effectLst>
        </p:spPr>
      </p:pic>
      <p:pic>
        <p:nvPicPr>
          <p:cNvPr id="18439" name="Picture 1178" descr="C:\Users\Owner\AppData\Local\Temp\7zODD5C.tmp\7525.jpg">
            <a:extLst>
              <a:ext uri="{FF2B5EF4-FFF2-40B4-BE49-F238E27FC236}">
                <a16:creationId xmlns:a16="http://schemas.microsoft.com/office/drawing/2014/main" id="{2FD5866D-8444-442E-9E3E-59E7E19517A8}"/>
              </a:ext>
            </a:extLst>
          </p:cNvPr>
          <p:cNvPicPr>
            <a:picLocks noChangeAspect="1"/>
          </p:cNvPicPr>
          <p:nvPr/>
        </p:nvPicPr>
        <p:blipFill>
          <a:blip r:embed="rId4"/>
          <a:srcRect/>
          <a:stretch>
            <a:fillRect/>
          </a:stretch>
        </p:blipFill>
        <p:spPr bwMode="auto">
          <a:xfrm>
            <a:off x="2134296" y="2049767"/>
            <a:ext cx="1780367" cy="1239482"/>
          </a:xfrm>
          <a:prstGeom prst="rect">
            <a:avLst/>
          </a:prstGeom>
          <a:ln>
            <a:noFill/>
          </a:ln>
          <a:effectLst>
            <a:softEdge rad="112500"/>
          </a:effectLst>
        </p:spPr>
      </p:pic>
      <p:pic>
        <p:nvPicPr>
          <p:cNvPr id="18441" name="Picture 1177" descr="C:\Users\Owner\AppData\Local\Temp\7zO4796.tmp\7709.jpg">
            <a:extLst>
              <a:ext uri="{FF2B5EF4-FFF2-40B4-BE49-F238E27FC236}">
                <a16:creationId xmlns:a16="http://schemas.microsoft.com/office/drawing/2014/main" id="{5FAA5F81-0D72-4957-9D7D-912E9FC68A95}"/>
              </a:ext>
            </a:extLst>
          </p:cNvPr>
          <p:cNvPicPr>
            <a:picLocks noChangeAspect="1"/>
          </p:cNvPicPr>
          <p:nvPr/>
        </p:nvPicPr>
        <p:blipFill>
          <a:blip r:embed="rId5"/>
          <a:srcRect/>
          <a:stretch>
            <a:fillRect/>
          </a:stretch>
        </p:blipFill>
        <p:spPr bwMode="auto">
          <a:xfrm>
            <a:off x="596938" y="2032440"/>
            <a:ext cx="1669061" cy="1210626"/>
          </a:xfrm>
          <a:prstGeom prst="rect">
            <a:avLst/>
          </a:prstGeom>
          <a:ln>
            <a:noFill/>
          </a:ln>
          <a:effectLst>
            <a:softEdge rad="112500"/>
          </a:effectLst>
        </p:spPr>
      </p:pic>
      <p:pic>
        <p:nvPicPr>
          <p:cNvPr id="18442" name="Picture 1176" descr="C:\Users\Owner\AppData\Local\Temp\7zOF342.tmp\7636.jpg">
            <a:extLst>
              <a:ext uri="{FF2B5EF4-FFF2-40B4-BE49-F238E27FC236}">
                <a16:creationId xmlns:a16="http://schemas.microsoft.com/office/drawing/2014/main" id="{8E060697-7CEC-4D51-BE63-196CAD6C43D7}"/>
              </a:ext>
            </a:extLst>
          </p:cNvPr>
          <p:cNvPicPr>
            <a:picLocks noChangeAspect="1"/>
          </p:cNvPicPr>
          <p:nvPr/>
        </p:nvPicPr>
        <p:blipFill>
          <a:blip r:embed="rId6"/>
          <a:srcRect/>
          <a:stretch>
            <a:fillRect/>
          </a:stretch>
        </p:blipFill>
        <p:spPr bwMode="auto">
          <a:xfrm>
            <a:off x="5229848" y="2039808"/>
            <a:ext cx="1965497" cy="1315167"/>
          </a:xfrm>
          <a:prstGeom prst="rect">
            <a:avLst/>
          </a:prstGeom>
          <a:ln>
            <a:noFill/>
          </a:ln>
          <a:effectLst>
            <a:softEdge rad="112500"/>
          </a:effectLst>
        </p:spPr>
      </p:pic>
      <p:pic>
        <p:nvPicPr>
          <p:cNvPr id="18443" name="Picture 1088" descr="C:\Users\Owner\AppData\Local\Temp\7zOA66D.tmp\7748.jpg">
            <a:extLst>
              <a:ext uri="{FF2B5EF4-FFF2-40B4-BE49-F238E27FC236}">
                <a16:creationId xmlns:a16="http://schemas.microsoft.com/office/drawing/2014/main" id="{75818680-F63D-4CBD-9BA9-8CB2285B1223}"/>
              </a:ext>
            </a:extLst>
          </p:cNvPr>
          <p:cNvPicPr>
            <a:picLocks noChangeAspect="1"/>
          </p:cNvPicPr>
          <p:nvPr/>
        </p:nvPicPr>
        <p:blipFill>
          <a:blip r:embed="rId7"/>
          <a:srcRect/>
          <a:stretch>
            <a:fillRect/>
          </a:stretch>
        </p:blipFill>
        <p:spPr bwMode="auto">
          <a:xfrm>
            <a:off x="7092950" y="2062343"/>
            <a:ext cx="1874822" cy="1243784"/>
          </a:xfrm>
          <a:prstGeom prst="rect">
            <a:avLst/>
          </a:prstGeom>
          <a:ln>
            <a:noFill/>
          </a:ln>
          <a:effectLst>
            <a:softEdge rad="112500"/>
          </a:effectLst>
        </p:spPr>
      </p:pic>
      <p:pic>
        <p:nvPicPr>
          <p:cNvPr id="9225" name="Grafik 2">
            <a:extLst>
              <a:ext uri="{FF2B5EF4-FFF2-40B4-BE49-F238E27FC236}">
                <a16:creationId xmlns:a16="http://schemas.microsoft.com/office/drawing/2014/main" id="{DFB33551-0E5B-46B1-91C4-8408AC78C1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88900"/>
            <a:ext cx="914400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Grafik 2">
            <a:extLst>
              <a:ext uri="{FF2B5EF4-FFF2-40B4-BE49-F238E27FC236}">
                <a16:creationId xmlns:a16="http://schemas.microsoft.com/office/drawing/2014/main" id="{BCB53ABD-9FA7-4923-A7CA-9AE9E16A09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4398" y="3336853"/>
            <a:ext cx="410368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1D798229-DB94-4D5D-B82B-7492247C683F}"/>
              </a:ext>
            </a:extLst>
          </p:cNvPr>
          <p:cNvPicPr>
            <a:picLocks noChangeAspect="1"/>
          </p:cNvPicPr>
          <p:nvPr/>
        </p:nvPicPr>
        <p:blipFill>
          <a:blip r:embed="rId10" cstate="print"/>
          <a:srcRect/>
          <a:stretch>
            <a:fillRect/>
          </a:stretch>
        </p:blipFill>
        <p:spPr bwMode="auto">
          <a:xfrm>
            <a:off x="5229848" y="4801003"/>
            <a:ext cx="2948940" cy="1651000"/>
          </a:xfrm>
          <a:prstGeom prst="rect">
            <a:avLst/>
          </a:prstGeom>
          <a:ln>
            <a:noFill/>
          </a:ln>
          <a:effectLst>
            <a:softEdge rad="112500"/>
          </a:effectLst>
        </p:spPr>
      </p:pic>
      <p:pic>
        <p:nvPicPr>
          <p:cNvPr id="9228" name="Grafik 7">
            <a:extLst>
              <a:ext uri="{FF2B5EF4-FFF2-40B4-BE49-F238E27FC236}">
                <a16:creationId xmlns:a16="http://schemas.microsoft.com/office/drawing/2014/main" id="{D6588237-6B02-4E87-8F50-9AFF5F7948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13" y="4783138"/>
            <a:ext cx="22955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Grafik 8">
            <a:extLst>
              <a:ext uri="{FF2B5EF4-FFF2-40B4-BE49-F238E27FC236}">
                <a16:creationId xmlns:a16="http://schemas.microsoft.com/office/drawing/2014/main" id="{32A8498A-FCA0-4862-A9BA-757A63A945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4398" y="4833675"/>
            <a:ext cx="23669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04">
            <a:extLst>
              <a:ext uri="{FF2B5EF4-FFF2-40B4-BE49-F238E27FC236}">
                <a16:creationId xmlns:a16="http://schemas.microsoft.com/office/drawing/2014/main" id="{35408DCE-143F-407D-B672-C1ADB465CC15}"/>
              </a:ext>
            </a:extLst>
          </p:cNvPr>
          <p:cNvPicPr>
            <a:picLocks noChangeAspect="1"/>
          </p:cNvPicPr>
          <p:nvPr/>
        </p:nvPicPr>
        <p:blipFill rotWithShape="1">
          <a:blip r:embed="rId13"/>
          <a:srcRect l="37187" b="-89905"/>
          <a:stretch/>
        </p:blipFill>
        <p:spPr bwMode="auto">
          <a:xfrm>
            <a:off x="8178788" y="4783138"/>
            <a:ext cx="844799" cy="3134474"/>
          </a:xfrm>
          <a:prstGeom prst="rect">
            <a:avLst/>
          </a:prstGeom>
          <a:ln>
            <a:noFill/>
          </a:ln>
          <a:effectLst>
            <a:softEdge rad="112500"/>
          </a:effectLst>
        </p:spPr>
      </p:pic>
      <p:pic>
        <p:nvPicPr>
          <p:cNvPr id="9231" name="Grafik 10">
            <a:extLst>
              <a:ext uri="{FF2B5EF4-FFF2-40B4-BE49-F238E27FC236}">
                <a16:creationId xmlns:a16="http://schemas.microsoft.com/office/drawing/2014/main" id="{8DA03AD0-118E-40F4-B39C-C6BCD10FEB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4775" y="1936750"/>
            <a:ext cx="1371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2C5F5E5D-375B-3FD8-7C54-5E8DB4727E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2285" y="6391006"/>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4">
            <a:extLst>
              <a:ext uri="{FF2B5EF4-FFF2-40B4-BE49-F238E27FC236}">
                <a16:creationId xmlns:a16="http://schemas.microsoft.com/office/drawing/2014/main" id="{DA462F89-444A-4E06-9C06-8F123FF7C9F6}"/>
              </a:ext>
            </a:extLst>
          </p:cNvPr>
          <p:cNvSpPr txBox="1">
            <a:spLocks noChangeArrowheads="1"/>
          </p:cNvSpPr>
          <p:nvPr/>
        </p:nvSpPr>
        <p:spPr bwMode="auto">
          <a:xfrm>
            <a:off x="539750" y="1616075"/>
            <a:ext cx="8604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latin typeface="Arial" panose="020B0604020202020204" pitchFamily="34" charset="0"/>
              </a:rPr>
              <a:t>   UNSERE MARKE UND UNSERE PRODUKT-GRUPPEN </a:t>
            </a:r>
            <a:endParaRPr lang="de-DE" altLang="en-US" sz="2400" b="1" dirty="0">
              <a:latin typeface="Arial" panose="020B0604020202020204" pitchFamily="34" charset="0"/>
            </a:endParaRPr>
          </a:p>
        </p:txBody>
      </p:sp>
      <p:graphicFrame>
        <p:nvGraphicFramePr>
          <p:cNvPr id="6" name="Tabelle 5">
            <a:extLst>
              <a:ext uri="{FF2B5EF4-FFF2-40B4-BE49-F238E27FC236}">
                <a16:creationId xmlns:a16="http://schemas.microsoft.com/office/drawing/2014/main" id="{751E5CB7-FC0D-4F08-84F0-CD02DA55DCF6}"/>
              </a:ext>
            </a:extLst>
          </p:cNvPr>
          <p:cNvGraphicFramePr>
            <a:graphicFrameLocks noGrp="1"/>
          </p:cNvGraphicFramePr>
          <p:nvPr>
            <p:extLst>
              <p:ext uri="{D42A27DB-BD31-4B8C-83A1-F6EECF244321}">
                <p14:modId xmlns:p14="http://schemas.microsoft.com/office/powerpoint/2010/main" val="139991101"/>
              </p:ext>
            </p:extLst>
          </p:nvPr>
        </p:nvGraphicFramePr>
        <p:xfrm>
          <a:off x="539750" y="2133600"/>
          <a:ext cx="8353425" cy="3610935"/>
        </p:xfrm>
        <a:graphic>
          <a:graphicData uri="http://schemas.openxmlformats.org/drawingml/2006/table">
            <a:tbl>
              <a:tblPr firstRow="1" bandRow="1">
                <a:tableStyleId>{5C22544A-7EE6-4342-B048-85BDC9FD1C3A}</a:tableStyleId>
              </a:tblPr>
              <a:tblGrid>
                <a:gridCol w="3600614">
                  <a:extLst>
                    <a:ext uri="{9D8B030D-6E8A-4147-A177-3AD203B41FA5}">
                      <a16:colId xmlns:a16="http://schemas.microsoft.com/office/drawing/2014/main" val="20000"/>
                    </a:ext>
                  </a:extLst>
                </a:gridCol>
                <a:gridCol w="4752811">
                  <a:extLst>
                    <a:ext uri="{9D8B030D-6E8A-4147-A177-3AD203B41FA5}">
                      <a16:colId xmlns:a16="http://schemas.microsoft.com/office/drawing/2014/main" val="20001"/>
                    </a:ext>
                  </a:extLst>
                </a:gridCol>
              </a:tblGrid>
              <a:tr h="914331">
                <a:tc>
                  <a:txBody>
                    <a:bodyPr/>
                    <a:lstStyle/>
                    <a:p>
                      <a:r>
                        <a:rPr lang="en-US" sz="1800" b="1" kern="1200" dirty="0" err="1">
                          <a:solidFill>
                            <a:schemeClr val="tx1"/>
                          </a:solidFill>
                          <a:latin typeface="Arial" panose="020B0604020202020204" pitchFamily="34" charset="0"/>
                          <a:ea typeface="+mn-ea"/>
                          <a:cs typeface="Arial" panose="020B0604020202020204" pitchFamily="34" charset="0"/>
                        </a:rPr>
                        <a:t>Unsere</a:t>
                      </a:r>
                      <a:r>
                        <a:rPr lang="en-US" sz="1800" b="1" kern="1200" dirty="0">
                          <a:solidFill>
                            <a:schemeClr val="tx1"/>
                          </a:solidFill>
                          <a:latin typeface="Arial" panose="020B0604020202020204" pitchFamily="34" charset="0"/>
                          <a:ea typeface="+mn-ea"/>
                          <a:cs typeface="Arial" panose="020B0604020202020204" pitchFamily="34" charset="0"/>
                        </a:rPr>
                        <a:t> </a:t>
                      </a:r>
                      <a:r>
                        <a:rPr lang="en-US" sz="1800" b="1" kern="1200" dirty="0" err="1">
                          <a:solidFill>
                            <a:schemeClr val="tx1"/>
                          </a:solidFill>
                          <a:latin typeface="Arial" panose="020B0604020202020204" pitchFamily="34" charset="0"/>
                          <a:ea typeface="+mn-ea"/>
                          <a:cs typeface="Arial" panose="020B0604020202020204" pitchFamily="34" charset="0"/>
                        </a:rPr>
                        <a:t>traditionsreiche</a:t>
                      </a:r>
                      <a:r>
                        <a:rPr lang="en-US" sz="1800" b="1" kern="1200" dirty="0">
                          <a:solidFill>
                            <a:schemeClr val="tx1"/>
                          </a:solidFill>
                          <a:latin typeface="Arial" panose="020B0604020202020204" pitchFamily="34" charset="0"/>
                          <a:ea typeface="+mn-ea"/>
                          <a:cs typeface="Arial" panose="020B0604020202020204" pitchFamily="34" charset="0"/>
                        </a:rPr>
                        <a:t> </a:t>
                      </a:r>
                      <a:r>
                        <a:rPr lang="en-US" sz="1800" b="1" kern="1200" dirty="0" err="1">
                          <a:solidFill>
                            <a:schemeClr val="tx1"/>
                          </a:solidFill>
                          <a:latin typeface="Arial" panose="020B0604020202020204" pitchFamily="34" charset="0"/>
                          <a:ea typeface="+mn-ea"/>
                          <a:cs typeface="Arial" panose="020B0604020202020204" pitchFamily="34" charset="0"/>
                        </a:rPr>
                        <a:t>geschützte</a:t>
                      </a:r>
                      <a:r>
                        <a:rPr lang="en-US" sz="1800" b="1" kern="1200" dirty="0">
                          <a:solidFill>
                            <a:schemeClr val="tx1"/>
                          </a:solidFill>
                          <a:latin typeface="Arial" panose="020B0604020202020204" pitchFamily="34" charset="0"/>
                          <a:ea typeface="+mn-ea"/>
                          <a:cs typeface="Arial" panose="020B0604020202020204" pitchFamily="34" charset="0"/>
                        </a:rPr>
                        <a:t> Marke </a:t>
                      </a:r>
                      <a:r>
                        <a:rPr lang="en-US" sz="1800" b="1" kern="1200" dirty="0" err="1">
                          <a:solidFill>
                            <a:schemeClr val="tx1"/>
                          </a:solidFill>
                          <a:latin typeface="Arial" panose="020B0604020202020204" pitchFamily="34" charset="0"/>
                          <a:ea typeface="+mn-ea"/>
                          <a:cs typeface="Arial" panose="020B0604020202020204" pitchFamily="34" charset="0"/>
                        </a:rPr>
                        <a:t>ist</a:t>
                      </a:r>
                      <a:r>
                        <a:rPr lang="en-US" sz="1800" b="1" kern="1200" dirty="0">
                          <a:solidFill>
                            <a:schemeClr val="tx1"/>
                          </a:solidFill>
                          <a:latin typeface="Arial" panose="020B0604020202020204" pitchFamily="34" charset="0"/>
                          <a:ea typeface="+mn-ea"/>
                          <a:cs typeface="Arial" panose="020B0604020202020204" pitchFamily="34" charset="0"/>
                        </a:rPr>
                        <a:t> </a:t>
                      </a:r>
                      <a:r>
                        <a:rPr lang="en-US" sz="1800" b="1" kern="1200" dirty="0" err="1">
                          <a:solidFill>
                            <a:schemeClr val="tx1"/>
                          </a:solidFill>
                          <a:latin typeface="Arial" panose="020B0604020202020204" pitchFamily="34" charset="0"/>
                          <a:ea typeface="+mn-ea"/>
                          <a:cs typeface="Arial" panose="020B0604020202020204" pitchFamily="34" charset="0"/>
                        </a:rPr>
                        <a:t>seit</a:t>
                      </a:r>
                      <a:r>
                        <a:rPr lang="en-US" sz="1800" b="1" kern="1200" dirty="0">
                          <a:solidFill>
                            <a:schemeClr val="tx1"/>
                          </a:solidFill>
                          <a:latin typeface="Arial" panose="020B0604020202020204" pitchFamily="34" charset="0"/>
                          <a:ea typeface="+mn-ea"/>
                          <a:cs typeface="Arial" panose="020B0604020202020204" pitchFamily="34" charset="0"/>
                        </a:rPr>
                        <a:t> </a:t>
                      </a:r>
                      <a:r>
                        <a:rPr lang="en-US" sz="1800" b="1" kern="1200" dirty="0" err="1">
                          <a:solidFill>
                            <a:schemeClr val="tx1"/>
                          </a:solidFill>
                          <a:latin typeface="Arial" panose="020B0604020202020204" pitchFamily="34" charset="0"/>
                          <a:ea typeface="+mn-ea"/>
                          <a:cs typeface="Arial" panose="020B0604020202020204" pitchFamily="34" charset="0"/>
                        </a:rPr>
                        <a:t>Jahrzehnten</a:t>
                      </a:r>
                      <a:r>
                        <a:rPr lang="en-US" sz="1800" b="1" kern="1200" dirty="0">
                          <a:solidFill>
                            <a:schemeClr val="tx1"/>
                          </a:solidFill>
                          <a:latin typeface="Arial" panose="020B0604020202020204" pitchFamily="34" charset="0"/>
                          <a:ea typeface="+mn-ea"/>
                          <a:cs typeface="Arial" panose="020B0604020202020204" pitchFamily="34" charset="0"/>
                        </a:rPr>
                        <a:t> in </a:t>
                      </a:r>
                      <a:r>
                        <a:rPr lang="en-US" sz="1800" b="1" kern="1200" dirty="0" err="1">
                          <a:solidFill>
                            <a:schemeClr val="tx1"/>
                          </a:solidFill>
                          <a:latin typeface="Arial" panose="020B0604020202020204" pitchFamily="34" charset="0"/>
                          <a:ea typeface="+mn-ea"/>
                          <a:cs typeface="Arial" panose="020B0604020202020204" pitchFamily="34" charset="0"/>
                        </a:rPr>
                        <a:t>privaten</a:t>
                      </a:r>
                      <a:r>
                        <a:rPr lang="en-US" sz="1800" b="1" kern="1200" dirty="0">
                          <a:solidFill>
                            <a:schemeClr val="tx1"/>
                          </a:solidFill>
                          <a:latin typeface="Arial" panose="020B0604020202020204" pitchFamily="34" charset="0"/>
                          <a:ea typeface="+mn-ea"/>
                          <a:cs typeface="Arial" panose="020B0604020202020204" pitchFamily="34" charset="0"/>
                        </a:rPr>
                        <a:t>  </a:t>
                      </a:r>
                      <a:r>
                        <a:rPr lang="en-US" sz="1800" b="1" kern="1200" dirty="0" err="1">
                          <a:solidFill>
                            <a:schemeClr val="tx1"/>
                          </a:solidFill>
                          <a:latin typeface="Arial" panose="020B0604020202020204" pitchFamily="34" charset="0"/>
                          <a:ea typeface="+mn-ea"/>
                          <a:cs typeface="Arial" panose="020B0604020202020204" pitchFamily="34" charset="0"/>
                        </a:rPr>
                        <a:t>Eigentum</a:t>
                      </a:r>
                      <a:r>
                        <a:rPr lang="en-US" sz="1800" b="1" kern="1200" dirty="0">
                          <a:solidFill>
                            <a:schemeClr val="tx1"/>
                          </a:solidFill>
                          <a:latin typeface="Arial" panose="020B0604020202020204" pitchFamily="34" charset="0"/>
                          <a:ea typeface="+mn-ea"/>
                          <a:cs typeface="Arial" panose="020B0604020202020204" pitchFamily="34" charset="0"/>
                        </a:rPr>
                        <a:t>  der </a:t>
                      </a:r>
                      <a:r>
                        <a:rPr lang="en-US" sz="1800" b="1" kern="1200" dirty="0" err="1">
                          <a:solidFill>
                            <a:schemeClr val="tx1"/>
                          </a:solidFill>
                          <a:latin typeface="Arial" panose="020B0604020202020204" pitchFamily="34" charset="0"/>
                          <a:ea typeface="+mn-ea"/>
                          <a:cs typeface="Arial" panose="020B0604020202020204" pitchFamily="34" charset="0"/>
                        </a:rPr>
                        <a:t>Familie</a:t>
                      </a:r>
                      <a:r>
                        <a:rPr lang="en-US" sz="1800" b="1" kern="1200" dirty="0">
                          <a:solidFill>
                            <a:schemeClr val="tx1"/>
                          </a:solidFill>
                          <a:latin typeface="Arial" panose="020B0604020202020204" pitchFamily="34" charset="0"/>
                          <a:ea typeface="+mn-ea"/>
                          <a:cs typeface="Arial" panose="020B0604020202020204" pitchFamily="34" charset="0"/>
                        </a:rPr>
                        <a:t> </a:t>
                      </a:r>
                    </a:p>
                    <a:p>
                      <a:r>
                        <a:rPr lang="en-US" sz="1800" b="1" kern="1200" dirty="0">
                          <a:solidFill>
                            <a:schemeClr val="tx1"/>
                          </a:solidFill>
                          <a:latin typeface="Arial" panose="020B0604020202020204" pitchFamily="34" charset="0"/>
                          <a:ea typeface="+mn-ea"/>
                          <a:cs typeface="Arial" panose="020B0604020202020204" pitchFamily="34" charset="0"/>
                        </a:rPr>
                        <a:t>Holger Klute</a:t>
                      </a:r>
                      <a:endParaRPr lang="de-DE" sz="1800" dirty="0">
                        <a:solidFill>
                          <a:schemeClr val="tx1"/>
                        </a:solidFill>
                        <a:latin typeface="Arial" panose="020B0604020202020204" pitchFamily="34" charset="0"/>
                        <a:cs typeface="Arial" panose="020B0604020202020204" pitchFamily="34" charset="0"/>
                      </a:endParaRPr>
                    </a:p>
                  </a:txBody>
                  <a:tcPr marL="91446" marR="91446" marT="45689" marB="45689">
                    <a:noFill/>
                  </a:tcPr>
                </a:tc>
                <a:tc>
                  <a:txBody>
                    <a:bodyPr/>
                    <a:lstStyle/>
                    <a:p>
                      <a:endParaRPr lang="de-DE" sz="1800" dirty="0">
                        <a:solidFill>
                          <a:schemeClr val="tx1"/>
                        </a:solidFill>
                      </a:endParaRPr>
                    </a:p>
                  </a:txBody>
                  <a:tcPr marL="91446" marR="91446" marT="45689" marB="45689">
                    <a:noFill/>
                  </a:tcPr>
                </a:tc>
                <a:extLst>
                  <a:ext uri="{0D108BD9-81ED-4DB2-BD59-A6C34878D82A}">
                    <a16:rowId xmlns:a16="http://schemas.microsoft.com/office/drawing/2014/main" val="10000"/>
                  </a:ext>
                </a:extLst>
              </a:tr>
              <a:tr h="2147957">
                <a:tc>
                  <a:txBody>
                    <a:bodyPr/>
                    <a:lstStyle/>
                    <a:p>
                      <a:r>
                        <a:rPr lang="en-US" sz="1800" kern="1200" dirty="0">
                          <a:solidFill>
                            <a:schemeClr val="dk1"/>
                          </a:solidFill>
                          <a:latin typeface="Arial" panose="020B0604020202020204" pitchFamily="34" charset="0"/>
                          <a:ea typeface="+mn-ea"/>
                          <a:cs typeface="Arial" panose="020B0604020202020204" pitchFamily="34" charset="0"/>
                        </a:rPr>
                        <a:t>Es </a:t>
                      </a:r>
                      <a:r>
                        <a:rPr lang="en-US" sz="1800" kern="1200" dirty="0" err="1">
                          <a:solidFill>
                            <a:schemeClr val="dk1"/>
                          </a:solidFill>
                          <a:latin typeface="Arial" panose="020B0604020202020204" pitchFamily="34" charset="0"/>
                          <a:ea typeface="+mn-ea"/>
                          <a:cs typeface="Arial" panose="020B0604020202020204" pitchFamily="34" charset="0"/>
                        </a:rPr>
                        <a:t>ist</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eine</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auch</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als</a:t>
                      </a:r>
                      <a:r>
                        <a:rPr lang="en-US" sz="1800" kern="1200" dirty="0">
                          <a:solidFill>
                            <a:schemeClr val="dk1"/>
                          </a:solidFill>
                          <a:latin typeface="Arial" panose="020B0604020202020204" pitchFamily="34" charset="0"/>
                          <a:ea typeface="+mn-ea"/>
                          <a:cs typeface="Arial" panose="020B0604020202020204" pitchFamily="34" charset="0"/>
                        </a:rPr>
                        <a:t> Wort – Bild-Marke </a:t>
                      </a:r>
                      <a:r>
                        <a:rPr lang="en-US" sz="1800" kern="1200" dirty="0" err="1">
                          <a:solidFill>
                            <a:schemeClr val="dk1"/>
                          </a:solidFill>
                          <a:latin typeface="Arial" panose="020B0604020202020204" pitchFamily="34" charset="0"/>
                          <a:ea typeface="+mn-ea"/>
                          <a:cs typeface="Arial" panose="020B0604020202020204" pitchFamily="34" charset="0"/>
                        </a:rPr>
                        <a:t>patentrechtlich</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registrierte</a:t>
                      </a:r>
                      <a:r>
                        <a:rPr lang="en-US" sz="1800" kern="1200" dirty="0">
                          <a:solidFill>
                            <a:schemeClr val="dk1"/>
                          </a:solidFill>
                          <a:latin typeface="Arial" panose="020B0604020202020204" pitchFamily="34" charset="0"/>
                          <a:ea typeface="+mn-ea"/>
                          <a:cs typeface="Arial" panose="020B0604020202020204" pitchFamily="34" charset="0"/>
                        </a:rPr>
                        <a:t> und </a:t>
                      </a:r>
                      <a:r>
                        <a:rPr lang="en-US" sz="1800" kern="1200" dirty="0" err="1">
                          <a:solidFill>
                            <a:schemeClr val="dk1"/>
                          </a:solidFill>
                          <a:latin typeface="Arial" panose="020B0604020202020204" pitchFamily="34" charset="0"/>
                          <a:ea typeface="+mn-ea"/>
                          <a:cs typeface="Arial" panose="020B0604020202020204" pitchFamily="34" charset="0"/>
                        </a:rPr>
                        <a:t>geschützte</a:t>
                      </a:r>
                      <a:r>
                        <a:rPr lang="en-US" sz="1800" kern="1200" dirty="0">
                          <a:solidFill>
                            <a:schemeClr val="dk1"/>
                          </a:solidFill>
                          <a:latin typeface="Arial" panose="020B0604020202020204" pitchFamily="34" charset="0"/>
                          <a:ea typeface="+mn-ea"/>
                          <a:cs typeface="Arial" panose="020B0604020202020204" pitchFamily="34" charset="0"/>
                        </a:rPr>
                        <a:t> Marke , </a:t>
                      </a:r>
                      <a:r>
                        <a:rPr lang="en-US" sz="1800" kern="1200" dirty="0" err="1">
                          <a:solidFill>
                            <a:schemeClr val="dk1"/>
                          </a:solidFill>
                          <a:latin typeface="Arial" panose="020B0604020202020204" pitchFamily="34" charset="0"/>
                          <a:ea typeface="+mn-ea"/>
                          <a:cs typeface="Arial" panose="020B0604020202020204" pitchFamily="34" charset="0"/>
                        </a:rPr>
                        <a:t>welche</a:t>
                      </a:r>
                      <a:r>
                        <a:rPr lang="en-US" sz="1800" kern="1200" dirty="0">
                          <a:solidFill>
                            <a:schemeClr val="dk1"/>
                          </a:solidFill>
                          <a:latin typeface="Arial" panose="020B0604020202020204" pitchFamily="34" charset="0"/>
                          <a:ea typeface="+mn-ea"/>
                          <a:cs typeface="Arial" panose="020B0604020202020204" pitchFamily="34" charset="0"/>
                        </a:rPr>
                        <a:t> von </a:t>
                      </a:r>
                      <a:r>
                        <a:rPr lang="en-US" sz="1800" kern="1200" dirty="0" err="1">
                          <a:solidFill>
                            <a:schemeClr val="dk1"/>
                          </a:solidFill>
                          <a:latin typeface="Arial" panose="020B0604020202020204" pitchFamily="34" charset="0"/>
                          <a:ea typeface="+mn-ea"/>
                          <a:cs typeface="Arial" panose="020B0604020202020204" pitchFamily="34" charset="0"/>
                        </a:rPr>
                        <a:t>unseren</a:t>
                      </a:r>
                      <a:r>
                        <a:rPr lang="en-US" sz="1800" kern="1200" dirty="0">
                          <a:solidFill>
                            <a:schemeClr val="dk1"/>
                          </a:solidFill>
                          <a:latin typeface="Arial" panose="020B0604020202020204" pitchFamily="34" charset="0"/>
                          <a:ea typeface="+mn-ea"/>
                          <a:cs typeface="Arial" panose="020B0604020202020204" pitchFamily="34" charset="0"/>
                        </a:rPr>
                        <a:t> Patent – </a:t>
                      </a:r>
                      <a:r>
                        <a:rPr lang="en-US" sz="1800" kern="1200" dirty="0" err="1">
                          <a:solidFill>
                            <a:schemeClr val="dk1"/>
                          </a:solidFill>
                          <a:latin typeface="Arial" panose="020B0604020202020204" pitchFamily="34" charset="0"/>
                          <a:ea typeface="+mn-ea"/>
                          <a:cs typeface="Arial" panose="020B0604020202020204" pitchFamily="34" charset="0"/>
                        </a:rPr>
                        <a:t>Anwälten</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vor</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Missbrauch</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geschützt</a:t>
                      </a:r>
                      <a:r>
                        <a:rPr lang="en-US" sz="1800" kern="1200" dirty="0">
                          <a:solidFill>
                            <a:schemeClr val="dk1"/>
                          </a:solidFill>
                          <a:latin typeface="Arial" panose="020B0604020202020204" pitchFamily="34" charset="0"/>
                          <a:ea typeface="+mn-ea"/>
                          <a:cs typeface="Arial" panose="020B0604020202020204" pitchFamily="34" charset="0"/>
                        </a:rPr>
                        <a:t> </a:t>
                      </a:r>
                      <a:r>
                        <a:rPr lang="en-US" sz="1800" kern="1200" dirty="0" err="1">
                          <a:solidFill>
                            <a:schemeClr val="dk1"/>
                          </a:solidFill>
                          <a:latin typeface="Arial" panose="020B0604020202020204" pitchFamily="34" charset="0"/>
                          <a:ea typeface="+mn-ea"/>
                          <a:cs typeface="Arial" panose="020B0604020202020204" pitchFamily="34" charset="0"/>
                        </a:rPr>
                        <a:t>wird</a:t>
                      </a:r>
                      <a:r>
                        <a:rPr lang="en-US" sz="1800" kern="1200" dirty="0">
                          <a:solidFill>
                            <a:schemeClr val="dk1"/>
                          </a:solidFill>
                          <a:latin typeface="Arial" panose="020B0604020202020204" pitchFamily="34" charset="0"/>
                          <a:ea typeface="+mn-ea"/>
                          <a:cs typeface="Arial" panose="020B0604020202020204" pitchFamily="34" charset="0"/>
                        </a:rPr>
                        <a:t> . </a:t>
                      </a:r>
                    </a:p>
                    <a:p>
                      <a:endParaRPr lang="en-US" sz="1800" kern="1200" dirty="0">
                        <a:solidFill>
                          <a:schemeClr val="dk1"/>
                        </a:solidFill>
                        <a:latin typeface="Arial" panose="020B0604020202020204" pitchFamily="34" charset="0"/>
                        <a:ea typeface="+mn-ea"/>
                        <a:cs typeface="Arial" panose="020B0604020202020204" pitchFamily="34" charset="0"/>
                      </a:endParaRPr>
                    </a:p>
                  </a:txBody>
                  <a:tcPr marL="91446" marR="91446" marT="45689" marB="45689">
                    <a:noFill/>
                  </a:tcPr>
                </a:tc>
                <a:tc>
                  <a:txBody>
                    <a:bodyPr/>
                    <a:lstStyle/>
                    <a:p>
                      <a:endParaRPr lang="en-US" sz="1800" kern="1200" dirty="0">
                        <a:solidFill>
                          <a:schemeClr val="dk1"/>
                        </a:solidFill>
                        <a:latin typeface="+mn-lt"/>
                        <a:ea typeface="+mn-ea"/>
                        <a:cs typeface="+mn-cs"/>
                      </a:endParaRPr>
                    </a:p>
                  </a:txBody>
                  <a:tcPr marL="91446" marR="91446" marT="45689" marB="45689">
                    <a:noFill/>
                  </a:tcPr>
                </a:tc>
                <a:extLst>
                  <a:ext uri="{0D108BD9-81ED-4DB2-BD59-A6C34878D82A}">
                    <a16:rowId xmlns:a16="http://schemas.microsoft.com/office/drawing/2014/main" val="10001"/>
                  </a:ext>
                </a:extLst>
              </a:tr>
            </a:tbl>
          </a:graphicData>
        </a:graphic>
      </p:graphicFrame>
      <p:pic>
        <p:nvPicPr>
          <p:cNvPr id="4110" name="Grafik 2">
            <a:extLst>
              <a:ext uri="{FF2B5EF4-FFF2-40B4-BE49-F238E27FC236}">
                <a16:creationId xmlns:a16="http://schemas.microsoft.com/office/drawing/2014/main" id="{D4E9BAEE-7982-48FA-9C26-33206D135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91440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fik 1">
            <a:extLst>
              <a:ext uri="{FF2B5EF4-FFF2-40B4-BE49-F238E27FC236}">
                <a16:creationId xmlns:a16="http://schemas.microsoft.com/office/drawing/2014/main" id="{B7345955-02C2-42C4-A47B-2C15CBE07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144713"/>
            <a:ext cx="28670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fik 2">
            <a:extLst>
              <a:ext uri="{FF2B5EF4-FFF2-40B4-BE49-F238E27FC236}">
                <a16:creationId xmlns:a16="http://schemas.microsoft.com/office/drawing/2014/main" id="{DEFBC16D-D124-472B-9B6F-63BB6F448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816600"/>
            <a:ext cx="25225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feld 4">
            <a:extLst>
              <a:ext uri="{FF2B5EF4-FFF2-40B4-BE49-F238E27FC236}">
                <a16:creationId xmlns:a16="http://schemas.microsoft.com/office/drawing/2014/main" id="{2B0D5F00-41EF-4254-90F5-B2484EEB0E86}"/>
              </a:ext>
            </a:extLst>
          </p:cNvPr>
          <p:cNvSpPr txBox="1">
            <a:spLocks noChangeArrowheads="1"/>
          </p:cNvSpPr>
          <p:nvPr/>
        </p:nvSpPr>
        <p:spPr bwMode="auto">
          <a:xfrm>
            <a:off x="611188" y="5159375"/>
            <a:ext cx="7921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err="1">
                <a:latin typeface="Arial" panose="020B0604020202020204" pitchFamily="34" charset="0"/>
              </a:rPr>
              <a:t>Unsere</a:t>
            </a:r>
            <a:r>
              <a:rPr lang="en-US" altLang="en-US" sz="1800" dirty="0">
                <a:latin typeface="Arial" panose="020B0604020202020204" pitchFamily="34" charset="0"/>
              </a:rPr>
              <a:t> </a:t>
            </a:r>
            <a:r>
              <a:rPr lang="en-US" altLang="en-US" sz="1800" dirty="0" err="1">
                <a:latin typeface="Arial" panose="020B0604020202020204" pitchFamily="34" charset="0"/>
              </a:rPr>
              <a:t>traditionell</a:t>
            </a:r>
            <a:r>
              <a:rPr lang="en-US" altLang="en-US" sz="1800" dirty="0">
                <a:latin typeface="Arial" panose="020B0604020202020204" pitchFamily="34" charset="0"/>
              </a:rPr>
              <a:t> </a:t>
            </a:r>
            <a:r>
              <a:rPr lang="en-US" altLang="en-US" sz="1800" dirty="0" err="1">
                <a:latin typeface="Arial" panose="020B0604020202020204" pitchFamily="34" charset="0"/>
              </a:rPr>
              <a:t>handgefertigte</a:t>
            </a:r>
            <a:r>
              <a:rPr lang="en-US" altLang="en-US" sz="1800" dirty="0">
                <a:latin typeface="Arial" panose="020B0604020202020204" pitchFamily="34" charset="0"/>
              </a:rPr>
              <a:t> Bedding - Marken–</a:t>
            </a:r>
            <a:r>
              <a:rPr lang="en-US" altLang="en-US" sz="1800" dirty="0" err="1">
                <a:latin typeface="Arial" panose="020B0604020202020204" pitchFamily="34" charset="0"/>
              </a:rPr>
              <a:t>Produkt</a:t>
            </a:r>
            <a:r>
              <a:rPr lang="en-US" altLang="en-US" sz="1800" dirty="0">
                <a:latin typeface="Arial" panose="020B0604020202020204" pitchFamily="34" charset="0"/>
              </a:rPr>
              <a:t>-Gruppen </a:t>
            </a:r>
            <a:r>
              <a:rPr lang="en-US" altLang="en-US" sz="1800" dirty="0" err="1">
                <a:latin typeface="Arial" panose="020B0604020202020204" pitchFamily="34" charset="0"/>
              </a:rPr>
              <a:t>sind</a:t>
            </a:r>
            <a:r>
              <a:rPr lang="en-US" altLang="en-US" sz="1800" dirty="0">
                <a:latin typeface="Arial" panose="020B0604020202020204" pitchFamily="34" charset="0"/>
              </a:rPr>
              <a:t> :</a:t>
            </a:r>
          </a:p>
          <a:p>
            <a:pPr>
              <a:spcBef>
                <a:spcPct val="0"/>
              </a:spcBef>
              <a:buFontTx/>
              <a:buNone/>
            </a:pPr>
            <a:r>
              <a:rPr lang="en-US" altLang="en-US" sz="1700" b="1" dirty="0" err="1">
                <a:latin typeface="Arial" panose="020B0604020202020204" pitchFamily="34" charset="0"/>
              </a:rPr>
              <a:t>Matratzen</a:t>
            </a:r>
            <a:r>
              <a:rPr lang="en-US" altLang="en-US" sz="1700" b="1" dirty="0">
                <a:latin typeface="Arial" panose="020B0604020202020204" pitchFamily="34" charset="0"/>
              </a:rPr>
              <a:t> </a:t>
            </a:r>
            <a:r>
              <a:rPr lang="de-AT" altLang="en-US" sz="1800" b="1" dirty="0">
                <a:latin typeface="Arial" panose="020B0604020202020204" pitchFamily="34" charset="0"/>
                <a:cs typeface="Times New Roman" panose="02020603050405020304" pitchFamily="18" charset="0"/>
              </a:rPr>
              <a:t>| Boxspringbetten | Polsterbetten | Lattenroste | Steppdecken</a:t>
            </a:r>
            <a:endParaRPr lang="en-US" altLang="en-US" sz="17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9">
            <a:extLst>
              <a:ext uri="{FF2B5EF4-FFF2-40B4-BE49-F238E27FC236}">
                <a16:creationId xmlns:a16="http://schemas.microsoft.com/office/drawing/2014/main" id="{81CF665B-0E1E-4CD0-8FF4-3A26E1C08D5D}"/>
              </a:ext>
            </a:extLst>
          </p:cNvPr>
          <p:cNvSpPr txBox="1">
            <a:spLocks noChangeArrowheads="1"/>
          </p:cNvSpPr>
          <p:nvPr/>
        </p:nvSpPr>
        <p:spPr bwMode="auto">
          <a:xfrm>
            <a:off x="539552" y="1527175"/>
            <a:ext cx="8742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latin typeface="Arial" panose="020B0604020202020204" pitchFamily="34" charset="0"/>
              </a:rPr>
              <a:t>         UNSERE  FIRMEN – HISTORIE  </a:t>
            </a:r>
            <a:r>
              <a:rPr lang="en-US" altLang="en-US" sz="2400" dirty="0">
                <a:latin typeface="Arial" panose="020B0604020202020204" pitchFamily="34" charset="0"/>
              </a:rPr>
              <a:t>( </a:t>
            </a:r>
            <a:r>
              <a:rPr lang="en-US" altLang="en-US" sz="2400" dirty="0" err="1">
                <a:latin typeface="Arial" panose="020B0604020202020204" pitchFamily="34" charset="0"/>
              </a:rPr>
              <a:t>kurzgefasst</a:t>
            </a:r>
            <a:r>
              <a:rPr lang="en-US" altLang="en-US" sz="2400" dirty="0">
                <a:latin typeface="Arial" panose="020B0604020202020204" pitchFamily="34" charset="0"/>
              </a:rPr>
              <a:t> )  </a:t>
            </a:r>
            <a:endParaRPr lang="de-DE" altLang="en-US" sz="2400" dirty="0">
              <a:latin typeface="Arial" panose="020B0604020202020204" pitchFamily="34" charset="0"/>
            </a:endParaRPr>
          </a:p>
        </p:txBody>
      </p:sp>
      <p:graphicFrame>
        <p:nvGraphicFramePr>
          <p:cNvPr id="14" name="Tabelle 13">
            <a:extLst>
              <a:ext uri="{FF2B5EF4-FFF2-40B4-BE49-F238E27FC236}">
                <a16:creationId xmlns:a16="http://schemas.microsoft.com/office/drawing/2014/main" id="{B0BE2AA5-C22E-4751-96D3-1CB8484B6B63}"/>
              </a:ext>
            </a:extLst>
          </p:cNvPr>
          <p:cNvGraphicFramePr>
            <a:graphicFrameLocks noGrp="1"/>
          </p:cNvGraphicFramePr>
          <p:nvPr>
            <p:extLst>
              <p:ext uri="{D42A27DB-BD31-4B8C-83A1-F6EECF244321}">
                <p14:modId xmlns:p14="http://schemas.microsoft.com/office/powerpoint/2010/main" val="2956713109"/>
              </p:ext>
            </p:extLst>
          </p:nvPr>
        </p:nvGraphicFramePr>
        <p:xfrm>
          <a:off x="468313" y="1989138"/>
          <a:ext cx="8424862" cy="1463054"/>
        </p:xfrm>
        <a:graphic>
          <a:graphicData uri="http://schemas.openxmlformats.org/drawingml/2006/table">
            <a:tbl>
              <a:tblPr firstRow="1" bandRow="1">
                <a:tableStyleId>{5C22544A-7EE6-4342-B048-85BDC9FD1C3A}</a:tableStyleId>
              </a:tblPr>
              <a:tblGrid>
                <a:gridCol w="3769017">
                  <a:extLst>
                    <a:ext uri="{9D8B030D-6E8A-4147-A177-3AD203B41FA5}">
                      <a16:colId xmlns:a16="http://schemas.microsoft.com/office/drawing/2014/main" val="20000"/>
                    </a:ext>
                  </a:extLst>
                </a:gridCol>
                <a:gridCol w="4655845">
                  <a:extLst>
                    <a:ext uri="{9D8B030D-6E8A-4147-A177-3AD203B41FA5}">
                      <a16:colId xmlns:a16="http://schemas.microsoft.com/office/drawing/2014/main" val="20001"/>
                    </a:ext>
                  </a:extLst>
                </a:gridCol>
              </a:tblGrid>
              <a:tr h="1389062">
                <a:tc>
                  <a:txBody>
                    <a:bodyPr/>
                    <a:lstStyle/>
                    <a:p>
                      <a:r>
                        <a:rPr lang="en-US" sz="1800" b="0" kern="1200" dirty="0" err="1">
                          <a:solidFill>
                            <a:schemeClr val="tx1"/>
                          </a:solidFill>
                          <a:latin typeface="Arial" panose="020B0604020202020204" pitchFamily="34" charset="0"/>
                          <a:ea typeface="+mn-ea"/>
                          <a:cs typeface="Arial" panose="020B0604020202020204" pitchFamily="34" charset="0"/>
                        </a:rPr>
                        <a:t>Unsere</a:t>
                      </a:r>
                      <a:r>
                        <a:rPr lang="en-US" sz="1800" b="0" kern="1200" dirty="0">
                          <a:solidFill>
                            <a:schemeClr val="tx1"/>
                          </a:solidFill>
                          <a:latin typeface="Arial" panose="020B0604020202020204" pitchFamily="34" charset="0"/>
                          <a:ea typeface="+mn-ea"/>
                          <a:cs typeface="Arial" panose="020B0604020202020204" pitchFamily="34" charset="0"/>
                        </a:rPr>
                        <a:t> </a:t>
                      </a:r>
                      <a:r>
                        <a:rPr lang="en-US" sz="1800" b="0" kern="1200" dirty="0" err="1">
                          <a:solidFill>
                            <a:schemeClr val="tx1"/>
                          </a:solidFill>
                          <a:latin typeface="Arial" panose="020B0604020202020204" pitchFamily="34" charset="0"/>
                          <a:ea typeface="+mn-ea"/>
                          <a:cs typeface="Arial" panose="020B0604020202020204" pitchFamily="34" charset="0"/>
                        </a:rPr>
                        <a:t>Familien</a:t>
                      </a:r>
                      <a:r>
                        <a:rPr lang="en-US" sz="1800" b="0" kern="1200" dirty="0">
                          <a:solidFill>
                            <a:schemeClr val="tx1"/>
                          </a:solidFill>
                          <a:latin typeface="Arial" panose="020B0604020202020204" pitchFamily="34" charset="0"/>
                          <a:ea typeface="+mn-ea"/>
                          <a:cs typeface="Arial" panose="020B0604020202020204" pitchFamily="34" charset="0"/>
                        </a:rPr>
                        <a:t> – </a:t>
                      </a:r>
                      <a:r>
                        <a:rPr lang="en-US" sz="1800" b="0" kern="1200" dirty="0" err="1">
                          <a:solidFill>
                            <a:schemeClr val="tx1"/>
                          </a:solidFill>
                          <a:latin typeface="Arial" panose="020B0604020202020204" pitchFamily="34" charset="0"/>
                          <a:ea typeface="+mn-ea"/>
                          <a:cs typeface="Arial" panose="020B0604020202020204" pitchFamily="34" charset="0"/>
                        </a:rPr>
                        <a:t>Unternehmen</a:t>
                      </a:r>
                      <a:r>
                        <a:rPr lang="en-US" sz="1800" b="0" kern="1200" dirty="0">
                          <a:solidFill>
                            <a:schemeClr val="tx1"/>
                          </a:solidFill>
                          <a:latin typeface="Arial" panose="020B0604020202020204" pitchFamily="34" charset="0"/>
                          <a:ea typeface="+mn-ea"/>
                          <a:cs typeface="Arial" panose="020B0604020202020204" pitchFamily="34" charset="0"/>
                        </a:rPr>
                        <a:t> </a:t>
                      </a:r>
                      <a:r>
                        <a:rPr lang="en-US" sz="1800" b="0" kern="1200" dirty="0" err="1">
                          <a:solidFill>
                            <a:schemeClr val="tx1"/>
                          </a:solidFill>
                          <a:latin typeface="Arial" panose="020B0604020202020204" pitchFamily="34" charset="0"/>
                          <a:ea typeface="+mn-ea"/>
                          <a:cs typeface="Arial" panose="020B0604020202020204" pitchFamily="34" charset="0"/>
                        </a:rPr>
                        <a:t>wurde</a:t>
                      </a:r>
                      <a:r>
                        <a:rPr lang="en-US" sz="1800" b="0" kern="1200" dirty="0">
                          <a:solidFill>
                            <a:schemeClr val="tx1"/>
                          </a:solidFill>
                          <a:latin typeface="Arial" panose="020B0604020202020204" pitchFamily="34" charset="0"/>
                          <a:ea typeface="+mn-ea"/>
                          <a:cs typeface="Arial" panose="020B0604020202020204" pitchFamily="34" charset="0"/>
                        </a:rPr>
                        <a:t> </a:t>
                      </a:r>
                      <a:r>
                        <a:rPr lang="en-US" sz="1800" b="0" kern="1200" dirty="0" err="1">
                          <a:solidFill>
                            <a:schemeClr val="tx1"/>
                          </a:solidFill>
                          <a:latin typeface="Arial" panose="020B0604020202020204" pitchFamily="34" charset="0"/>
                          <a:ea typeface="+mn-ea"/>
                          <a:cs typeface="Arial" panose="020B0604020202020204" pitchFamily="34" charset="0"/>
                        </a:rPr>
                        <a:t>im</a:t>
                      </a:r>
                      <a:r>
                        <a:rPr lang="en-US" sz="1800" b="0" kern="1200" dirty="0">
                          <a:solidFill>
                            <a:schemeClr val="tx1"/>
                          </a:solidFill>
                          <a:latin typeface="Arial" panose="020B0604020202020204" pitchFamily="34" charset="0"/>
                          <a:ea typeface="+mn-ea"/>
                          <a:cs typeface="Arial" panose="020B0604020202020204" pitchFamily="34" charset="0"/>
                        </a:rPr>
                        <a:t> Jahr 1920  von dem </a:t>
                      </a:r>
                      <a:r>
                        <a:rPr lang="en-US" sz="1800" b="0" kern="1200" dirty="0" err="1">
                          <a:solidFill>
                            <a:schemeClr val="tx1"/>
                          </a:solidFill>
                          <a:latin typeface="Arial" panose="020B0604020202020204" pitchFamily="34" charset="0"/>
                          <a:ea typeface="+mn-ea"/>
                          <a:cs typeface="Arial" panose="020B0604020202020204" pitchFamily="34" charset="0"/>
                        </a:rPr>
                        <a:t>Grossvater</a:t>
                      </a:r>
                      <a:r>
                        <a:rPr lang="en-US" sz="1800" b="0" kern="1200" dirty="0">
                          <a:solidFill>
                            <a:schemeClr val="tx1"/>
                          </a:solidFill>
                          <a:latin typeface="Arial" panose="020B0604020202020204" pitchFamily="34" charset="0"/>
                          <a:ea typeface="+mn-ea"/>
                          <a:cs typeface="Arial" panose="020B0604020202020204" pitchFamily="34" charset="0"/>
                        </a:rPr>
                        <a:t>  EMIL KLUTE des </a:t>
                      </a:r>
                      <a:r>
                        <a:rPr lang="en-US" sz="1800" b="0" kern="1200" dirty="0" err="1">
                          <a:solidFill>
                            <a:schemeClr val="tx1"/>
                          </a:solidFill>
                          <a:latin typeface="Arial" panose="020B0604020202020204" pitchFamily="34" charset="0"/>
                          <a:ea typeface="+mn-ea"/>
                          <a:cs typeface="Arial" panose="020B0604020202020204" pitchFamily="34" charset="0"/>
                        </a:rPr>
                        <a:t>heutigen</a:t>
                      </a:r>
                      <a:r>
                        <a:rPr lang="en-US" sz="1800" b="0" kern="1200" dirty="0">
                          <a:solidFill>
                            <a:schemeClr val="tx1"/>
                          </a:solidFill>
                          <a:latin typeface="Arial" panose="020B0604020202020204" pitchFamily="34" charset="0"/>
                          <a:ea typeface="+mn-ea"/>
                          <a:cs typeface="Arial" panose="020B0604020202020204" pitchFamily="34" charset="0"/>
                        </a:rPr>
                        <a:t> </a:t>
                      </a:r>
                      <a:r>
                        <a:rPr lang="en-US" sz="1800" b="0" kern="1200" dirty="0" err="1">
                          <a:solidFill>
                            <a:schemeClr val="tx1"/>
                          </a:solidFill>
                          <a:latin typeface="Arial" panose="020B0604020202020204" pitchFamily="34" charset="0"/>
                          <a:ea typeface="+mn-ea"/>
                          <a:cs typeface="Arial" panose="020B0604020202020204" pitchFamily="34" charset="0"/>
                        </a:rPr>
                        <a:t>Inhabers</a:t>
                      </a:r>
                      <a:r>
                        <a:rPr lang="en-US" sz="1800" b="0" kern="1200" dirty="0">
                          <a:solidFill>
                            <a:schemeClr val="tx1"/>
                          </a:solidFill>
                          <a:latin typeface="Arial" panose="020B0604020202020204" pitchFamily="34" charset="0"/>
                          <a:ea typeface="+mn-ea"/>
                          <a:cs typeface="Arial" panose="020B0604020202020204" pitchFamily="34" charset="0"/>
                        </a:rPr>
                        <a:t> Holger Klute- in Hagen / Deutschland - </a:t>
                      </a:r>
                      <a:r>
                        <a:rPr lang="en-US" sz="1800" b="0" kern="1200" dirty="0" err="1">
                          <a:solidFill>
                            <a:schemeClr val="tx1"/>
                          </a:solidFill>
                          <a:latin typeface="Arial" panose="020B0604020202020204" pitchFamily="34" charset="0"/>
                          <a:ea typeface="+mn-ea"/>
                          <a:cs typeface="Arial" panose="020B0604020202020204" pitchFamily="34" charset="0"/>
                        </a:rPr>
                        <a:t>gegründet</a:t>
                      </a:r>
                      <a:r>
                        <a:rPr lang="en-US" sz="1800" b="0" kern="1200" dirty="0">
                          <a:solidFill>
                            <a:schemeClr val="tx1"/>
                          </a:solidFill>
                          <a:latin typeface="Arial" panose="020B0604020202020204" pitchFamily="34" charset="0"/>
                          <a:ea typeface="+mn-ea"/>
                          <a:cs typeface="Arial" panose="020B0604020202020204" pitchFamily="34" charset="0"/>
                        </a:rPr>
                        <a:t> .</a:t>
                      </a:r>
                      <a:endParaRPr lang="de-DE" sz="1800" dirty="0">
                        <a:solidFill>
                          <a:schemeClr val="tx1"/>
                        </a:solidFill>
                      </a:endParaRPr>
                    </a:p>
                  </a:txBody>
                  <a:tcPr marL="91439" marR="91439" marT="45727" marB="4572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sz="1800" dirty="0">
                        <a:solidFill>
                          <a:schemeClr val="tx1"/>
                        </a:solidFill>
                      </a:endParaRPr>
                    </a:p>
                  </a:txBody>
                  <a:tcPr marL="91439" marR="91439" marT="45727" marB="4572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126" name="Grafik 2">
            <a:extLst>
              <a:ext uri="{FF2B5EF4-FFF2-40B4-BE49-F238E27FC236}">
                <a16:creationId xmlns:a16="http://schemas.microsoft.com/office/drawing/2014/main" id="{1015C683-C621-416E-BD86-B4314D7C3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3C6D872A-41A7-473C-9FAD-953B8F2A3815}"/>
              </a:ext>
            </a:extLst>
          </p:cNvPr>
          <p:cNvPicPr>
            <a:picLocks noChangeAspect="1"/>
          </p:cNvPicPr>
          <p:nvPr/>
        </p:nvPicPr>
        <p:blipFill>
          <a:blip r:embed="rId3"/>
          <a:stretch>
            <a:fillRect/>
          </a:stretch>
        </p:blipFill>
        <p:spPr>
          <a:xfrm>
            <a:off x="4859337" y="1989138"/>
            <a:ext cx="3191753" cy="4320182"/>
          </a:xfrm>
          <a:prstGeom prst="rect">
            <a:avLst/>
          </a:prstGeom>
          <a:ln>
            <a:noFill/>
          </a:ln>
          <a:effectLst>
            <a:softEdge rad="112500"/>
          </a:effectLst>
        </p:spPr>
      </p:pic>
      <p:pic>
        <p:nvPicPr>
          <p:cNvPr id="6" name="Grafik 5">
            <a:extLst>
              <a:ext uri="{FF2B5EF4-FFF2-40B4-BE49-F238E27FC236}">
                <a16:creationId xmlns:a16="http://schemas.microsoft.com/office/drawing/2014/main" id="{511B40B0-B9FB-4328-B160-19350E975594}"/>
              </a:ext>
            </a:extLst>
          </p:cNvPr>
          <p:cNvPicPr>
            <a:picLocks noChangeAspect="1"/>
          </p:cNvPicPr>
          <p:nvPr/>
        </p:nvPicPr>
        <p:blipFill>
          <a:blip r:embed="rId4"/>
          <a:stretch>
            <a:fillRect/>
          </a:stretch>
        </p:blipFill>
        <p:spPr>
          <a:xfrm>
            <a:off x="1092910" y="3466026"/>
            <a:ext cx="2202371" cy="2301439"/>
          </a:xfrm>
          <a:prstGeom prst="rect">
            <a:avLst/>
          </a:prstGeom>
          <a:ln>
            <a:noFill/>
          </a:ln>
          <a:effectLst>
            <a:softEdge rad="112500"/>
          </a:effectLst>
        </p:spPr>
      </p:pic>
      <p:pic>
        <p:nvPicPr>
          <p:cNvPr id="5129" name="Grafik 2">
            <a:extLst>
              <a:ext uri="{FF2B5EF4-FFF2-40B4-BE49-F238E27FC236}">
                <a16:creationId xmlns:a16="http://schemas.microsoft.com/office/drawing/2014/main" id="{4E9F3525-8C7F-4906-822B-DE193C051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5363497"/>
            <a:ext cx="2520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feld 4">
            <a:extLst>
              <a:ext uri="{FF2B5EF4-FFF2-40B4-BE49-F238E27FC236}">
                <a16:creationId xmlns:a16="http://schemas.microsoft.com/office/drawing/2014/main" id="{5E8A0FD8-015D-4881-95E9-F033A01C1556}"/>
              </a:ext>
            </a:extLst>
          </p:cNvPr>
          <p:cNvSpPr txBox="1">
            <a:spLocks noChangeArrowheads="1"/>
          </p:cNvSpPr>
          <p:nvPr/>
        </p:nvSpPr>
        <p:spPr bwMode="auto">
          <a:xfrm>
            <a:off x="468313" y="1557338"/>
            <a:ext cx="8783637" cy="461665"/>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latin typeface="Arial" panose="020B0604020202020204" pitchFamily="34" charset="0"/>
              </a:rPr>
              <a:t>UNTERNEHMENS GESCHICHTE </a:t>
            </a:r>
            <a:r>
              <a:rPr lang="en-US" altLang="en-US" sz="1800" dirty="0">
                <a:latin typeface="Arial" panose="020B0604020202020204" pitchFamily="34" charset="0"/>
              </a:rPr>
              <a:t>(COMPANY HISTORY STORY)</a:t>
            </a:r>
            <a:endParaRPr lang="de-DE" altLang="en-US" sz="1800" dirty="0">
              <a:solidFill>
                <a:schemeClr val="tx1">
                  <a:lumMod val="65000"/>
                  <a:lumOff val="35000"/>
                </a:schemeClr>
              </a:solidFill>
              <a:latin typeface="Arial" panose="020B0604020202020204" pitchFamily="34" charset="0"/>
            </a:endParaRPr>
          </a:p>
        </p:txBody>
      </p:sp>
      <p:sp>
        <p:nvSpPr>
          <p:cNvPr id="6147" name="Textfeld 5">
            <a:extLst>
              <a:ext uri="{FF2B5EF4-FFF2-40B4-BE49-F238E27FC236}">
                <a16:creationId xmlns:a16="http://schemas.microsoft.com/office/drawing/2014/main" id="{7EDA209B-F19C-498D-A646-0AEC6E9369F7}"/>
              </a:ext>
            </a:extLst>
          </p:cNvPr>
          <p:cNvSpPr txBox="1">
            <a:spLocks noChangeArrowheads="1"/>
          </p:cNvSpPr>
          <p:nvPr/>
        </p:nvSpPr>
        <p:spPr bwMode="auto">
          <a:xfrm>
            <a:off x="3419872" y="2017713"/>
            <a:ext cx="547171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1000" dirty="0">
                <a:latin typeface="Arial" panose="020B0604020202020204" pitchFamily="34" charset="0"/>
              </a:rPr>
              <a:t>Emil Klute gründete 1920  die erste Produktionsfirma in Hagen -Deutschland für die Herstellung von verschiedenen Drahtprodukten, Federelementen, Matratzen und Lattenrosten. Seine Söhne Helmut und Günter Klute verlegten die Fabrik mit dem Firmennamen EKS (Emil Klute und Söhne) nach dem 2. Weltkrieg zunächst nach Lütersheim und dann nach Wolfhagen, wo sie selbst konstruierte Maschinen zur Herstellung hochwertiger Bettwaren mit maximaler Haltbarkeit installierten. Die Idee von Emil Klute war es, besten Schlafkomfort mit einem Höchstmaß an Materialqualität für einen maximalen Langzeitnutzen zu verbinden. In den folgenden Jahren wurde die Produktion ständig modernisiert und ausgebaut . 1984 begann Holger Klute (der Sohn von Günter Klute) in der Firma zu arbeiten. 1986 wird Holger Klute Geschäftsführer der Klute Firmengruppe in Deutschland und privater Inhaber der Marke Bärenschlaf-International®.  Bereits 1989 errichteten und eröffneten Günter und Holger Klute weitere Produktionsstätten im ostdeutschen Crimmitschau. Die Marke Bärenschlaf-International® steht für langjährige Firmentradition, handgefertigte High-End-Bettwaren in bester Qualität, hergestellt nach höchsten deutschen Qualitätsstandards.  Durch die Fokussierung auf die Belange der Hotellerie und des Gastgewerbes sind die Hotelbetten der Marke Bärenschlaf-International® zuerst im deutschsprachigen Raum bekannt und erlangt internationale Aufmerksamkeit mit vielen kaufenden Kunden weltweit .  Durch die wachsenden Verkaufszahlen der Bärenschlaf-International® Produkte zunächst im deutsch-sprachigen Handel  ( Deutschland, Österreich und der Schweiz )  und später internatiolen Bettenhandel  werden die handgefertigten Qualitäts-Marken-Bettwaren bis heute von vielen Hotels- , Wohheimen  und  privaten Verbrauchern geschätzt und nachgefragt. Die Firma Litbed Bedding Company UAB in Litauen  wurde von Holger und Günter Klute im Jahr 1999 gegründet und im Jahr 2000 in das litauischen Firmen-Register  eingetragen. Auch dort begann die Herstellung von Bärenschlaf-International®  Marken-Produkten nach den Vorgaben höchster deutscher Qualitäts-Standards . Heute sind wir sehr stolz auf unsere Firmentradition, unsere Leistungen, unsere handwerklichen Fähigkeiten  und unser Fach-Wissen. Wir freuen uns immer, unsere Boxspringbetten und Matratzen für unsere Kunden in Europa und Übersee zu konfigurieren, zu personalisieren und zu individualisieren. Denn wir lieben es, kreativ zu sein. Wir lieben es, zu entwerfen, zu konstruieren, zu konfigurieren und jede Matratze sowie jedes Boxspringbett nd Polsterbett für jeden Kundenprojektwunsch zu individualisieren. </a:t>
            </a:r>
          </a:p>
        </p:txBody>
      </p:sp>
      <p:pic>
        <p:nvPicPr>
          <p:cNvPr id="6148" name="Grafik 2">
            <a:extLst>
              <a:ext uri="{FF2B5EF4-FFF2-40B4-BE49-F238E27FC236}">
                <a16:creationId xmlns:a16="http://schemas.microsoft.com/office/drawing/2014/main" id="{0A8294C0-9066-4228-A0CF-C024185D1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Grafik 4">
            <a:extLst>
              <a:ext uri="{FF2B5EF4-FFF2-40B4-BE49-F238E27FC236}">
                <a16:creationId xmlns:a16="http://schemas.microsoft.com/office/drawing/2014/main" id="{C8DE2E25-6C0F-4818-B5F5-1EBCFF946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54" y="2204864"/>
            <a:ext cx="2726999" cy="395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4">
            <a:extLst>
              <a:ext uri="{FF2B5EF4-FFF2-40B4-BE49-F238E27FC236}">
                <a16:creationId xmlns:a16="http://schemas.microsoft.com/office/drawing/2014/main" id="{127ACFA5-8E3F-4BD1-8E35-83EE7A9C5F02}"/>
              </a:ext>
            </a:extLst>
          </p:cNvPr>
          <p:cNvSpPr txBox="1">
            <a:spLocks noChangeArrowheads="1"/>
          </p:cNvSpPr>
          <p:nvPr/>
        </p:nvSpPr>
        <p:spPr bwMode="auto">
          <a:xfrm>
            <a:off x="684213" y="1404938"/>
            <a:ext cx="795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300" b="1" dirty="0">
                <a:latin typeface="Arial" panose="020B0604020202020204" pitchFamily="34" charset="0"/>
              </a:rPr>
              <a:t>    </a:t>
            </a:r>
            <a:r>
              <a:rPr lang="en-GB" altLang="en-US" sz="2300" b="1" dirty="0" err="1">
                <a:latin typeface="Arial" panose="020B0604020202020204" pitchFamily="34" charset="0"/>
              </a:rPr>
              <a:t>Bärenschlaf</a:t>
            </a:r>
            <a:r>
              <a:rPr lang="en-GB" altLang="en-US" sz="2300" b="1" dirty="0">
                <a:latin typeface="Arial" panose="020B0604020202020204" pitchFamily="34" charset="0"/>
              </a:rPr>
              <a:t>-International® &amp; </a:t>
            </a:r>
            <a:r>
              <a:rPr lang="en-GB" altLang="en-US" sz="2300" b="1" dirty="0" err="1">
                <a:latin typeface="Arial" panose="020B0604020202020204" pitchFamily="34" charset="0"/>
              </a:rPr>
              <a:t>Familie</a:t>
            </a:r>
            <a:r>
              <a:rPr lang="en-GB" altLang="en-US" sz="2300" b="1" dirty="0">
                <a:latin typeface="Arial" panose="020B0604020202020204" pitchFamily="34" charset="0"/>
              </a:rPr>
              <a:t> Klute </a:t>
            </a:r>
            <a:r>
              <a:rPr lang="en-GB" altLang="en-US" sz="2300" b="1" dirty="0" err="1">
                <a:latin typeface="Arial" panose="020B0604020202020204" pitchFamily="34" charset="0"/>
              </a:rPr>
              <a:t>heute</a:t>
            </a:r>
            <a:r>
              <a:rPr lang="en-GB" altLang="en-US" sz="2300" b="1" dirty="0">
                <a:latin typeface="Arial" panose="020B0604020202020204" pitchFamily="34" charset="0"/>
              </a:rPr>
              <a:t>   </a:t>
            </a:r>
            <a:endParaRPr lang="de-DE" altLang="en-US" sz="2300" b="1" dirty="0">
              <a:latin typeface="Arial" panose="020B0604020202020204" pitchFamily="34" charset="0"/>
            </a:endParaRPr>
          </a:p>
        </p:txBody>
      </p:sp>
      <p:graphicFrame>
        <p:nvGraphicFramePr>
          <p:cNvPr id="7" name="Tabelle 6">
            <a:extLst>
              <a:ext uri="{FF2B5EF4-FFF2-40B4-BE49-F238E27FC236}">
                <a16:creationId xmlns:a16="http://schemas.microsoft.com/office/drawing/2014/main" id="{D5CC3C01-9051-4371-8B04-33E80110FC9C}"/>
              </a:ext>
            </a:extLst>
          </p:cNvPr>
          <p:cNvGraphicFramePr>
            <a:graphicFrameLocks noGrp="1"/>
          </p:cNvGraphicFramePr>
          <p:nvPr/>
        </p:nvGraphicFramePr>
        <p:xfrm>
          <a:off x="323850" y="2205038"/>
          <a:ext cx="3517900" cy="3702050"/>
        </p:xfrm>
        <a:graphic>
          <a:graphicData uri="http://schemas.openxmlformats.org/drawingml/2006/table">
            <a:tbl>
              <a:tblPr/>
              <a:tblGrid>
                <a:gridCol w="1260732">
                  <a:extLst>
                    <a:ext uri="{9D8B030D-6E8A-4147-A177-3AD203B41FA5}">
                      <a16:colId xmlns:a16="http://schemas.microsoft.com/office/drawing/2014/main" val="20000"/>
                    </a:ext>
                  </a:extLst>
                </a:gridCol>
                <a:gridCol w="2257168">
                  <a:extLst>
                    <a:ext uri="{9D8B030D-6E8A-4147-A177-3AD203B41FA5}">
                      <a16:colId xmlns:a16="http://schemas.microsoft.com/office/drawing/2014/main" val="20001"/>
                    </a:ext>
                  </a:extLst>
                </a:gridCol>
              </a:tblGrid>
              <a:tr h="21017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1"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0"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1"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0"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182" name="Grafik 2">
            <a:extLst>
              <a:ext uri="{FF2B5EF4-FFF2-40B4-BE49-F238E27FC236}">
                <a16:creationId xmlns:a16="http://schemas.microsoft.com/office/drawing/2014/main" id="{8E86749F-DC4E-4A49-882D-FE0F9A4A9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Grafik 2">
            <a:extLst>
              <a:ext uri="{FF2B5EF4-FFF2-40B4-BE49-F238E27FC236}">
                <a16:creationId xmlns:a16="http://schemas.microsoft.com/office/drawing/2014/main" id="{4E28A75A-B611-415A-BFE8-E41364418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085" y="5585645"/>
            <a:ext cx="2084388" cy="77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feld 5">
            <a:extLst>
              <a:ext uri="{FF2B5EF4-FFF2-40B4-BE49-F238E27FC236}">
                <a16:creationId xmlns:a16="http://schemas.microsoft.com/office/drawing/2014/main" id="{B4A4C36B-E372-4D51-924C-78904895F64B}"/>
              </a:ext>
            </a:extLst>
          </p:cNvPr>
          <p:cNvSpPr txBox="1">
            <a:spLocks noChangeArrowheads="1"/>
          </p:cNvSpPr>
          <p:nvPr/>
        </p:nvSpPr>
        <p:spPr bwMode="auto">
          <a:xfrm>
            <a:off x="124514" y="1772817"/>
            <a:ext cx="4662571"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1000" dirty="0">
                <a:latin typeface="Arial" panose="020B0604020202020204" pitchFamily="34" charset="0"/>
              </a:rPr>
              <a:t>Heute leiten Kristina und Holger Klute die Bärenschlaf-International®- Unternehmen von unserem produzierenden Werk in Vievis / LITAUEN und unserer Austellung in Wolfhagen / Deutschland . Wir lieben, was wir tun und heißen Sie herzlich willkommen, unsere SHOWROOMS in WOLFHAGEN - DEUTSCHLAND und VIEVIS - LITAUEN zu besuchen. Dort können Sie alle unsere Materialien sehen, fühlen und anfassen und die hohe Qualität unserer Handwerks – Kunst erleben. Wir sind sehr stolz auf unser hoch motiviertes und qualifiziertes Team von Handwerkern. Die einzigartige High-End Qualität unserer Bärenschlaf-International® Bettwaren wird in unserer Produktion stets nach den höchsten deutschen Qualitätsstandards und internationalen Bettwaren-Zertifizierungsregeln hergestellt und überprüft . In Zusammenarbeit mit professionellen Innenarchitekten, Architekten,  Hotels , Hotel-Investment-gesellschaften und Hotelentwicklungsgesellschaften kreieren, konfigurieren und kalkulieren wir täglich neue individuelle Hotelbetten, Matratzen, Boxspringbetten , Polsterbetten , Lattenroste und motorisch verstellbare Schlafsysteme . Wir lieben es, mit unserem Produktionsteam vor Ort zu arbeiten und unsere Produkte und unser Fach-Wissen stetig zu  verbessern. Wir lieben unsere traditionelle Handwerkskunst und die Idee, dass unsere Betten und Matratzen ein Leben lang halten sollen. Wir haben uns dazu entschlossen, die verlorene Kunst des Handtuftens und der Handarbeit wieder aufleben zu lassen, weil dadurch ein einzigartiger Schlafkomfort und ein langlebiges Bettwarenprodukt entsteht, das unsere qualitätsorientierten Zielkunden bevorzugen. Unser Know-how basiert auf unserer Firmen-geschichte und der soliden Arbeit welche unsere Produkte und das Image unserer Marke seit über 100 Jahren geformt haben .Seit 1920 produzieren wir unsere einzigartigen Bettwaren . Unsere Unternehmen und unsere Marke ist seither nun in der 3. Generation im Familienbesitz . Wir möchten innovative und individuelle Schlafkomfortlösungen in bester, langlebiger Qualität schaffen. Dies für jeden, der sie in seinem individuellen Haus, Hotel, Wohnheim , Ferienpark, Wohnwagen, Boot, Jacht oder Loft-Apparment  haben und nutzen möchte . Unser Verhaltenskodex basiert auf Tradition, Vertrauen und  Partnerschaft .</a:t>
            </a:r>
          </a:p>
          <a:p>
            <a:pPr eaLnBrk="1" hangingPunct="1">
              <a:spcBef>
                <a:spcPct val="0"/>
              </a:spcBef>
              <a:buFontTx/>
              <a:buNone/>
            </a:pPr>
            <a:r>
              <a:rPr lang="de-DE" altLang="en-US" sz="1000" dirty="0">
                <a:latin typeface="Arial" panose="020B0604020202020204" pitchFamily="34" charset="0"/>
              </a:rPr>
              <a:t>Unser Credo lautet : …  handgemacht. traditionell. besser .</a:t>
            </a:r>
          </a:p>
        </p:txBody>
      </p:sp>
      <p:pic>
        <p:nvPicPr>
          <p:cNvPr id="7185" name="Grafik 5">
            <a:extLst>
              <a:ext uri="{FF2B5EF4-FFF2-40B4-BE49-F238E27FC236}">
                <a16:creationId xmlns:a16="http://schemas.microsoft.com/office/drawing/2014/main" id="{C64A85FC-0D1E-4588-BA0A-110A57617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085" y="2052962"/>
            <a:ext cx="4232401" cy="339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Grafik 7">
            <a:extLst>
              <a:ext uri="{FF2B5EF4-FFF2-40B4-BE49-F238E27FC236}">
                <a16:creationId xmlns:a16="http://schemas.microsoft.com/office/drawing/2014/main" id="{080A6D62-5CE4-473D-B912-2494C272E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987" y="5907088"/>
            <a:ext cx="2095499" cy="36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feld 4">
            <a:extLst>
              <a:ext uri="{FF2B5EF4-FFF2-40B4-BE49-F238E27FC236}">
                <a16:creationId xmlns:a16="http://schemas.microsoft.com/office/drawing/2014/main" id="{AE8EFFFA-0AE9-4F6B-B5E2-B4582973DC53}"/>
              </a:ext>
            </a:extLst>
          </p:cNvPr>
          <p:cNvSpPr txBox="1">
            <a:spLocks noChangeArrowheads="1"/>
          </p:cNvSpPr>
          <p:nvPr/>
        </p:nvSpPr>
        <p:spPr bwMode="auto">
          <a:xfrm>
            <a:off x="611188" y="1557338"/>
            <a:ext cx="8137525" cy="532453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600" b="1" dirty="0">
                <a:latin typeface="Arial" panose="020B0604020202020204" pitchFamily="34" charset="0"/>
              </a:rPr>
              <a:t>           INDIVIDUELL GESTALTETE UND HANDWERKLICH GEFERTIGTE </a:t>
            </a:r>
          </a:p>
          <a:p>
            <a:pPr eaLnBrk="1" hangingPunct="1">
              <a:spcBef>
                <a:spcPct val="0"/>
              </a:spcBef>
              <a:buFontTx/>
              <a:buNone/>
              <a:defRPr/>
            </a:pPr>
            <a:r>
              <a:rPr lang="en-US" altLang="en-US" sz="1600" b="1" dirty="0">
                <a:latin typeface="Arial" panose="020B0604020202020204" pitchFamily="34" charset="0"/>
              </a:rPr>
              <a:t>                            PRODUKTLÖSUNGEN AUS MEISTERHAND  </a:t>
            </a:r>
          </a:p>
          <a:p>
            <a:pPr eaLnBrk="1" hangingPunct="1">
              <a:spcBef>
                <a:spcPct val="0"/>
              </a:spcBef>
              <a:buFontTx/>
              <a:buNone/>
              <a:defRPr/>
            </a:pPr>
            <a:r>
              <a:rPr lang="en-US" altLang="en-US" sz="1600" b="1" dirty="0">
                <a:latin typeface="Arial" panose="020B0604020202020204" pitchFamily="34" charset="0"/>
              </a:rPr>
              <a:t>            </a:t>
            </a:r>
            <a:r>
              <a:rPr lang="en-US" altLang="en-US" sz="1600" dirty="0" err="1">
                <a:latin typeface="Arial" panose="020B0604020202020204" pitchFamily="34" charset="0"/>
              </a:rPr>
              <a:t>Über</a:t>
            </a:r>
            <a:r>
              <a:rPr lang="en-US" altLang="en-US" sz="1600" dirty="0">
                <a:latin typeface="Arial" panose="020B0604020202020204" pitchFamily="34" charset="0"/>
              </a:rPr>
              <a:t> die </a:t>
            </a:r>
            <a:r>
              <a:rPr lang="en-US" altLang="en-US" sz="1600" dirty="0" err="1">
                <a:latin typeface="Arial" panose="020B0604020202020204" pitchFamily="34" charset="0"/>
              </a:rPr>
              <a:t>Entwicklung</a:t>
            </a:r>
            <a:r>
              <a:rPr lang="en-US" altLang="en-US" sz="1600" dirty="0">
                <a:latin typeface="Arial" panose="020B0604020202020204" pitchFamily="34" charset="0"/>
              </a:rPr>
              <a:t> </a:t>
            </a:r>
            <a:r>
              <a:rPr lang="en-US" altLang="en-US" sz="1600" dirty="0" err="1">
                <a:latin typeface="Arial" panose="020B0604020202020204" pitchFamily="34" charset="0"/>
              </a:rPr>
              <a:t>unsere</a:t>
            </a:r>
            <a:r>
              <a:rPr lang="en-US" altLang="en-US" sz="1600" dirty="0">
                <a:latin typeface="Arial" panose="020B0604020202020204" pitchFamily="34" charset="0"/>
              </a:rPr>
              <a:t> </a:t>
            </a:r>
            <a:r>
              <a:rPr lang="en-US" altLang="en-US" sz="1600" dirty="0" err="1">
                <a:latin typeface="Arial" panose="020B0604020202020204" pitchFamily="34" charset="0"/>
              </a:rPr>
              <a:t>einzigartigen</a:t>
            </a:r>
            <a:r>
              <a:rPr lang="en-US" altLang="en-US" sz="1600" dirty="0">
                <a:latin typeface="Arial" panose="020B0604020202020204" pitchFamily="34" charset="0"/>
              </a:rPr>
              <a:t> </a:t>
            </a:r>
            <a:r>
              <a:rPr lang="en-US" altLang="en-US" sz="1600" dirty="0" err="1">
                <a:latin typeface="Arial" panose="020B0604020202020204" pitchFamily="34" charset="0"/>
              </a:rPr>
              <a:t>handgefertigten</a:t>
            </a:r>
            <a:r>
              <a:rPr lang="en-US" altLang="en-US" sz="1600" dirty="0">
                <a:latin typeface="Arial" panose="020B0604020202020204" pitchFamily="34" charset="0"/>
              </a:rPr>
              <a:t> </a:t>
            </a:r>
            <a:r>
              <a:rPr lang="en-US" altLang="en-US" sz="1600" dirty="0" err="1">
                <a:latin typeface="Arial" panose="020B0604020202020204" pitchFamily="34" charset="0"/>
              </a:rPr>
              <a:t>Produkte</a:t>
            </a:r>
            <a:r>
              <a:rPr lang="en-US" altLang="en-US" sz="1600" dirty="0">
                <a:latin typeface="Arial" panose="020B0604020202020204" pitchFamily="34" charset="0"/>
              </a:rPr>
              <a:t> </a:t>
            </a:r>
          </a:p>
          <a:p>
            <a:pPr eaLnBrk="1" hangingPunct="1">
              <a:spcBef>
                <a:spcPct val="0"/>
              </a:spcBef>
              <a:buFontTx/>
              <a:buNone/>
              <a:defRPr/>
            </a:pPr>
            <a:r>
              <a:rPr lang="en-US" altLang="en-US" sz="1600" dirty="0">
                <a:latin typeface="Arial" panose="020B0604020202020204" pitchFamily="34" charset="0"/>
              </a:rPr>
              <a:t>Wir </a:t>
            </a:r>
            <a:r>
              <a:rPr lang="en-US" altLang="en-US" sz="1600" dirty="0" err="1">
                <a:latin typeface="Arial" panose="020B0604020202020204" pitchFamily="34" charset="0"/>
              </a:rPr>
              <a:t>bieten</a:t>
            </a:r>
            <a:r>
              <a:rPr lang="en-US" altLang="en-US" sz="1600" dirty="0">
                <a:latin typeface="Arial" panose="020B0604020202020204" pitchFamily="34" charset="0"/>
              </a:rPr>
              <a:t> : </a:t>
            </a:r>
          </a:p>
          <a:p>
            <a:pPr eaLnBrk="1" hangingPunct="1">
              <a:spcBef>
                <a:spcPct val="0"/>
              </a:spcBef>
              <a:buFontTx/>
              <a:buNone/>
              <a:defRPr/>
            </a:pPr>
            <a:r>
              <a:rPr lang="en-US" altLang="en-US" sz="1600" dirty="0" err="1">
                <a:latin typeface="Arial" panose="020B0604020202020204" pitchFamily="34" charset="0"/>
              </a:rPr>
              <a:t>Kreativen</a:t>
            </a:r>
            <a:r>
              <a:rPr lang="en-US" altLang="en-US" sz="1600" dirty="0">
                <a:latin typeface="Arial" panose="020B0604020202020204" pitchFamily="34" charset="0"/>
              </a:rPr>
              <a:t> </a:t>
            </a:r>
            <a:r>
              <a:rPr lang="en-US" altLang="en-US" sz="1600" dirty="0" err="1">
                <a:latin typeface="Arial" panose="020B0604020202020204" pitchFamily="34" charset="0"/>
              </a:rPr>
              <a:t>Gestaltungs</a:t>
            </a:r>
            <a:r>
              <a:rPr lang="en-US" altLang="en-US" sz="1600" dirty="0">
                <a:latin typeface="Arial" panose="020B0604020202020204" pitchFamily="34" charset="0"/>
              </a:rPr>
              <a:t>–Service</a:t>
            </a:r>
          </a:p>
          <a:p>
            <a:pPr eaLnBrk="1" hangingPunct="1">
              <a:spcBef>
                <a:spcPct val="0"/>
              </a:spcBef>
              <a:buFontTx/>
              <a:buNone/>
              <a:defRPr/>
            </a:pPr>
            <a:r>
              <a:rPr lang="en-US" altLang="en-US" sz="1600" dirty="0">
                <a:latin typeface="Arial" panose="020B0604020202020204" pitchFamily="34" charset="0"/>
              </a:rPr>
              <a:t>auf </a:t>
            </a:r>
            <a:r>
              <a:rPr lang="en-US" altLang="en-US" sz="1600" dirty="0" err="1">
                <a:latin typeface="Arial" panose="020B0604020202020204" pitchFamily="34" charset="0"/>
              </a:rPr>
              <a:t>Kundenwunsch</a:t>
            </a:r>
            <a:r>
              <a:rPr lang="en-US" altLang="en-US" sz="1600" dirty="0">
                <a:latin typeface="Arial" panose="020B0604020202020204" pitchFamily="34" charset="0"/>
              </a:rPr>
              <a:t>    </a:t>
            </a:r>
          </a:p>
          <a:p>
            <a:pPr eaLnBrk="1" hangingPunct="1">
              <a:spcBef>
                <a:spcPct val="0"/>
              </a:spcBef>
              <a:buFontTx/>
              <a:buNone/>
              <a:defRPr/>
            </a:pPr>
            <a:endParaRPr lang="en-US" altLang="en-US" sz="1800" dirty="0">
              <a:latin typeface="Arial" panose="020B0604020202020204" pitchFamily="34" charset="0"/>
            </a:endParaRPr>
          </a:p>
          <a:p>
            <a:pPr eaLnBrk="1" hangingPunct="1">
              <a:spcBef>
                <a:spcPct val="0"/>
              </a:spcBef>
              <a:buFontTx/>
              <a:buNone/>
              <a:defRPr/>
            </a:pPr>
            <a:r>
              <a:rPr lang="en-US" altLang="en-US" sz="2800" b="1" dirty="0">
                <a:solidFill>
                  <a:schemeClr val="tx1">
                    <a:lumMod val="65000"/>
                    <a:lumOff val="35000"/>
                  </a:schemeClr>
                </a:solidFill>
                <a:latin typeface="Arial" panose="020B0604020202020204" pitchFamily="34" charset="0"/>
              </a:rPr>
              <a:t>… you design it !</a:t>
            </a:r>
          </a:p>
          <a:p>
            <a:pPr eaLnBrk="1" hangingPunct="1">
              <a:spcBef>
                <a:spcPct val="0"/>
              </a:spcBef>
              <a:buFontTx/>
              <a:buNone/>
              <a:defRPr/>
            </a:pPr>
            <a:endParaRPr lang="en-US" altLang="en-US" sz="2800" b="1" dirty="0">
              <a:solidFill>
                <a:schemeClr val="tx1">
                  <a:lumMod val="65000"/>
                  <a:lumOff val="35000"/>
                </a:schemeClr>
              </a:solidFill>
              <a:latin typeface="Arial" panose="020B0604020202020204" pitchFamily="34" charset="0"/>
            </a:endParaRPr>
          </a:p>
          <a:p>
            <a:pPr eaLnBrk="1" hangingPunct="1">
              <a:spcBef>
                <a:spcPct val="0"/>
              </a:spcBef>
              <a:buFontTx/>
              <a:buNone/>
              <a:defRPr/>
            </a:pPr>
            <a:endParaRPr lang="en-US" altLang="en-US" sz="1100" b="1" dirty="0">
              <a:solidFill>
                <a:schemeClr val="tx1">
                  <a:lumMod val="65000"/>
                  <a:lumOff val="35000"/>
                </a:schemeClr>
              </a:solidFill>
              <a:latin typeface="Arial" panose="020B0604020202020204" pitchFamily="34" charset="0"/>
            </a:endParaRPr>
          </a:p>
          <a:p>
            <a:pPr eaLnBrk="1" hangingPunct="1">
              <a:spcBef>
                <a:spcPct val="0"/>
              </a:spcBef>
              <a:buFontTx/>
              <a:buNone/>
              <a:defRPr/>
            </a:pPr>
            <a:r>
              <a:rPr lang="en-US" altLang="en-US" sz="1100" b="1" dirty="0">
                <a:latin typeface="Arial" panose="020B0604020202020204" pitchFamily="34" charset="0"/>
              </a:rPr>
              <a:t>Original </a:t>
            </a:r>
            <a:r>
              <a:rPr lang="en-US" altLang="en-US" sz="1100" b="1" dirty="0" err="1">
                <a:latin typeface="Arial" panose="020B0604020202020204" pitchFamily="34" charset="0"/>
              </a:rPr>
              <a:t>Bärenschlaf</a:t>
            </a:r>
            <a:r>
              <a:rPr lang="en-US" altLang="en-US" sz="1100" b="1" dirty="0">
                <a:latin typeface="Arial" panose="020B0604020202020204" pitchFamily="34" charset="0"/>
              </a:rPr>
              <a:t>-International® </a:t>
            </a:r>
            <a:r>
              <a:rPr lang="en-US" altLang="en-US" sz="800" dirty="0">
                <a:latin typeface="Arial" panose="020B0604020202020204" pitchFamily="34" charset="0"/>
              </a:rPr>
              <a:t>Est.1920 </a:t>
            </a:r>
          </a:p>
          <a:p>
            <a:pPr eaLnBrk="1" hangingPunct="1">
              <a:spcBef>
                <a:spcPct val="0"/>
              </a:spcBef>
              <a:buFontTx/>
              <a:buNone/>
              <a:defRPr/>
            </a:pPr>
            <a:r>
              <a:rPr lang="en-US" altLang="en-US" sz="2800" b="1" dirty="0">
                <a:solidFill>
                  <a:schemeClr val="tx1">
                    <a:lumMod val="65000"/>
                    <a:lumOff val="35000"/>
                  </a:schemeClr>
                </a:solidFill>
                <a:latin typeface="Arial" panose="020B0604020202020204" pitchFamily="34" charset="0"/>
              </a:rPr>
              <a:t>… we make it ! </a:t>
            </a:r>
          </a:p>
          <a:p>
            <a:pPr eaLnBrk="1" hangingPunct="1">
              <a:spcBef>
                <a:spcPct val="0"/>
              </a:spcBef>
              <a:buFontTx/>
              <a:buNone/>
              <a:defRPr/>
            </a:pPr>
            <a:endParaRPr lang="en-US" altLang="en-US" sz="2400" b="1" dirty="0"/>
          </a:p>
          <a:p>
            <a:pPr eaLnBrk="1" hangingPunct="1">
              <a:spcBef>
                <a:spcPct val="0"/>
              </a:spcBef>
              <a:buFontTx/>
              <a:buNone/>
              <a:defRPr/>
            </a:pPr>
            <a:endParaRPr lang="en-US" altLang="en-US" sz="2400" b="1" dirty="0"/>
          </a:p>
          <a:p>
            <a:pPr eaLnBrk="1" hangingPunct="1">
              <a:spcBef>
                <a:spcPct val="0"/>
              </a:spcBef>
              <a:buFontTx/>
              <a:buNone/>
              <a:defRPr/>
            </a:pPr>
            <a:endParaRPr lang="en-US" altLang="en-US" sz="2400" b="1" dirty="0"/>
          </a:p>
          <a:p>
            <a:pPr eaLnBrk="1" hangingPunct="1">
              <a:spcBef>
                <a:spcPct val="0"/>
              </a:spcBef>
              <a:buFontTx/>
              <a:buNone/>
              <a:defRPr/>
            </a:pPr>
            <a:endParaRPr lang="en-US" altLang="en-US" sz="2400" b="1" dirty="0"/>
          </a:p>
          <a:p>
            <a:pPr eaLnBrk="1" hangingPunct="1">
              <a:spcBef>
                <a:spcPct val="0"/>
              </a:spcBef>
              <a:buFontTx/>
              <a:buNone/>
              <a:defRPr/>
            </a:pPr>
            <a:endParaRPr lang="de-DE" altLang="en-US" sz="2400" dirty="0"/>
          </a:p>
        </p:txBody>
      </p:sp>
      <p:sp>
        <p:nvSpPr>
          <p:cNvPr id="8195" name="Textfeld 5">
            <a:extLst>
              <a:ext uri="{FF2B5EF4-FFF2-40B4-BE49-F238E27FC236}">
                <a16:creationId xmlns:a16="http://schemas.microsoft.com/office/drawing/2014/main" id="{4697D4F5-D744-4599-A834-67631281E4D7}"/>
              </a:ext>
            </a:extLst>
          </p:cNvPr>
          <p:cNvSpPr txBox="1">
            <a:spLocks noChangeArrowheads="1"/>
          </p:cNvSpPr>
          <p:nvPr/>
        </p:nvSpPr>
        <p:spPr bwMode="auto">
          <a:xfrm>
            <a:off x="3851275" y="2276475"/>
            <a:ext cx="489743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1000" dirty="0">
                <a:latin typeface="Arial" panose="020B0604020202020204" pitchFamily="34" charset="0"/>
              </a:rPr>
              <a:t>Unsere Produkte und Dienstleistungen bieten Schlafkomfortlösungen nach individuellen Wünschen und Bedürfnissen auf höchstem Qualitäts – Niveau . Hergestellt aus hochwertigsten Materialien von erlesener Qualtität . Unsere Produkte wurden und werden immer speziell entwickelt, um den Wünschen und Qualitäts . Anforderungen von Privatpersonen, Hotels, Krankenhäusern, Pflegeheimen, Wohnheimen, Freizeitparks , Luxusvillen, Loft-Apartments , Yachten, Booten und sogar Wohnwagen überall auf der Welt  gerecht zu werden. Bei unseren Produkten und Arbeiten steht Schlafkomfort, Hygiene und Handhabung  im Einklang mit dem äußerlich sichtbaren Produktdesign, das stets  an die individuellen Wünsche unseres Kunden angepasst wird . Unseren  individuell gestalteten Produktlösungen liegt unser professionelles Know-How und unsere über 100 jährige Erfahrung zu Grunde . So können unsere Partner und Kunden von unserem handwerklichen Können und unserer Erfahrung  partizipieren und in Zusammenarbeit mit uns den individuellen Nutzen Ihres Bettwarenproduktessteigern . Wir sorgen dafür , dass alle Komponenten unseres fertigen Schlafproduktes optimal zusammenpassen und funktionieren. Das bedeutet, dass  ZB der jeweilige Topper und die jeweilige  Matratze auch immer immer auf den Lattenrost abgestimmt sein müssen, um dem Benutzer den besten Schlafkomfort zu bieten. Der gesunde Schlafkomfort von Unterfederung und Lattenrost sollte individuell durch die Kombination von Kissen und Decken weiter verbessert werden. Nach dem notwendigen individuellen, ausführlichen Gespräch über die für unsere Kunden personalisierte Produktlösung, entwickeln wir das passende Schlafsystem. Mit unserer Erfahrung und unserem handwerklichen Können finden wir meist die beste Produktlösung für die Wünsche unserer Kunden.Dies selbstverständllich auch immer in  Kombination mit den finanziellen Möglichkeiten und Budgetplanungen unserer Kunden . </a:t>
            </a:r>
          </a:p>
        </p:txBody>
      </p:sp>
      <p:pic>
        <p:nvPicPr>
          <p:cNvPr id="8196" name="Grafik 2">
            <a:extLst>
              <a:ext uri="{FF2B5EF4-FFF2-40B4-BE49-F238E27FC236}">
                <a16:creationId xmlns:a16="http://schemas.microsoft.com/office/drawing/2014/main" id="{487B8682-07F5-470B-8DCF-4C7F5807E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Grafik 2">
            <a:extLst>
              <a:ext uri="{FF2B5EF4-FFF2-40B4-BE49-F238E27FC236}">
                <a16:creationId xmlns:a16="http://schemas.microsoft.com/office/drawing/2014/main" id="{8CDCCA4E-A3FC-4DF9-842A-A6ECB0277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946650"/>
            <a:ext cx="2520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Grafik 4">
            <a:extLst>
              <a:ext uri="{FF2B5EF4-FFF2-40B4-BE49-F238E27FC236}">
                <a16:creationId xmlns:a16="http://schemas.microsoft.com/office/drawing/2014/main" id="{9647120C-F22B-418D-AC16-AA3254DFA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164013"/>
            <a:ext cx="2392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4">
            <a:extLst>
              <a:ext uri="{FF2B5EF4-FFF2-40B4-BE49-F238E27FC236}">
                <a16:creationId xmlns:a16="http://schemas.microsoft.com/office/drawing/2014/main" id="{C6EA0DAB-BA5F-4794-AB20-F483D0D2FB8F}"/>
              </a:ext>
            </a:extLst>
          </p:cNvPr>
          <p:cNvSpPr txBox="1">
            <a:spLocks noChangeArrowheads="1"/>
          </p:cNvSpPr>
          <p:nvPr/>
        </p:nvSpPr>
        <p:spPr bwMode="auto">
          <a:xfrm>
            <a:off x="250825" y="1608138"/>
            <a:ext cx="828198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latin typeface="Arial" panose="020B0604020202020204" pitchFamily="34" charset="0"/>
              </a:rPr>
              <a:t>    Hospitality Partner  und </a:t>
            </a:r>
            <a:r>
              <a:rPr lang="en-US" altLang="en-US" sz="1400" b="1" dirty="0" err="1">
                <a:latin typeface="Arial" panose="020B0604020202020204" pitchFamily="34" charset="0"/>
              </a:rPr>
              <a:t>unser</a:t>
            </a:r>
            <a:r>
              <a:rPr lang="en-US" altLang="en-US" sz="1400" b="1" dirty="0">
                <a:latin typeface="Arial" panose="020B0604020202020204" pitchFamily="34" charset="0"/>
              </a:rPr>
              <a:t> </a:t>
            </a:r>
            <a:r>
              <a:rPr lang="en-US" altLang="en-US" sz="1400" b="1" dirty="0" err="1">
                <a:latin typeface="Arial" panose="020B0604020202020204" pitchFamily="34" charset="0"/>
              </a:rPr>
              <a:t>traditionelle</a:t>
            </a:r>
            <a:r>
              <a:rPr lang="en-US" altLang="en-US" sz="1400" b="1" dirty="0">
                <a:latin typeface="Arial" panose="020B0604020202020204" pitchFamily="34" charset="0"/>
              </a:rPr>
              <a:t> </a:t>
            </a:r>
            <a:r>
              <a:rPr lang="en-US" altLang="en-US" sz="1400" b="1" dirty="0" err="1">
                <a:latin typeface="Arial" panose="020B0604020202020204" pitchFamily="34" charset="0"/>
              </a:rPr>
              <a:t>Verbundenheit</a:t>
            </a:r>
            <a:r>
              <a:rPr lang="en-US" altLang="en-US" sz="1400" b="1" dirty="0">
                <a:latin typeface="Arial" panose="020B0604020202020204" pitchFamily="34" charset="0"/>
              </a:rPr>
              <a:t> </a:t>
            </a:r>
            <a:r>
              <a:rPr lang="en-US" altLang="en-US" sz="1400" b="1" dirty="0" err="1">
                <a:latin typeface="Arial" panose="020B0604020202020204" pitchFamily="34" charset="0"/>
              </a:rPr>
              <a:t>mit</a:t>
            </a:r>
            <a:r>
              <a:rPr lang="en-US" altLang="en-US" sz="1400" b="1" dirty="0">
                <a:latin typeface="Arial" panose="020B0604020202020204" pitchFamily="34" charset="0"/>
              </a:rPr>
              <a:t> der Hotel-Branche </a:t>
            </a:r>
            <a:r>
              <a:rPr lang="en-US" altLang="en-US" sz="1400" b="1" dirty="0" err="1">
                <a:latin typeface="Arial" panose="020B0604020202020204" pitchFamily="34" charset="0"/>
              </a:rPr>
              <a:t>seit</a:t>
            </a:r>
            <a:r>
              <a:rPr lang="en-US" altLang="en-US" sz="1400" b="1" dirty="0">
                <a:latin typeface="Arial" panose="020B0604020202020204" pitchFamily="34" charset="0"/>
              </a:rPr>
              <a:t> 1920 </a:t>
            </a:r>
          </a:p>
          <a:p>
            <a:pPr eaLnBrk="1" hangingPunct="1">
              <a:spcBef>
                <a:spcPct val="0"/>
              </a:spcBef>
              <a:buFontTx/>
              <a:buNone/>
            </a:pPr>
            <a:r>
              <a:rPr lang="en-US" altLang="en-US" sz="1400" b="1" dirty="0">
                <a:latin typeface="Arial" panose="020B0604020202020204" pitchFamily="34" charset="0"/>
              </a:rPr>
              <a:t> </a:t>
            </a:r>
            <a:r>
              <a:rPr lang="en-US" altLang="en-US" sz="1200" dirty="0">
                <a:latin typeface="Arial" panose="020B0604020202020204" pitchFamily="34" charset="0"/>
              </a:rPr>
              <a:t>HOTEL BEDDING &amp; HOTELEINRICHTUNG</a:t>
            </a:r>
          </a:p>
          <a:p>
            <a:pPr eaLnBrk="1" hangingPunct="1">
              <a:spcBef>
                <a:spcPct val="0"/>
              </a:spcBef>
              <a:buFontTx/>
              <a:buNone/>
            </a:pPr>
            <a:r>
              <a:rPr lang="en-US" altLang="en-US" sz="1200" dirty="0">
                <a:latin typeface="Arial" panose="020B0604020202020204" pitchFamily="34" charset="0"/>
              </a:rPr>
              <a:t>              Traditions-Partner </a:t>
            </a:r>
            <a:r>
              <a:rPr lang="en-US" altLang="en-US" sz="1200" dirty="0" err="1">
                <a:latin typeface="Arial" panose="020B0604020202020204" pitchFamily="34" charset="0"/>
              </a:rPr>
              <a:t>seit</a:t>
            </a:r>
            <a:r>
              <a:rPr lang="en-US" altLang="en-US" sz="1200" dirty="0">
                <a:latin typeface="Arial" panose="020B0604020202020204" pitchFamily="34" charset="0"/>
              </a:rPr>
              <a:t> 1920     </a:t>
            </a:r>
            <a:endParaRPr lang="en-US" altLang="en-US" sz="1200" dirty="0"/>
          </a:p>
          <a:p>
            <a:pPr eaLnBrk="1" hangingPunct="1">
              <a:spcBef>
                <a:spcPct val="0"/>
              </a:spcBef>
              <a:buFontTx/>
              <a:buNone/>
            </a:pPr>
            <a:endParaRPr lang="en-US" altLang="en-US" sz="2400" b="1" dirty="0"/>
          </a:p>
          <a:p>
            <a:pPr eaLnBrk="1" hangingPunct="1">
              <a:spcBef>
                <a:spcPct val="0"/>
              </a:spcBef>
              <a:buFontTx/>
              <a:buNone/>
            </a:pPr>
            <a:endParaRPr lang="en-US" altLang="en-US" sz="2400" b="1" dirty="0"/>
          </a:p>
          <a:p>
            <a:pPr eaLnBrk="1" hangingPunct="1">
              <a:spcBef>
                <a:spcPct val="0"/>
              </a:spcBef>
              <a:buFontTx/>
              <a:buNone/>
            </a:pPr>
            <a:endParaRPr lang="en-US" altLang="en-US" sz="2400" b="1" dirty="0"/>
          </a:p>
          <a:p>
            <a:pPr eaLnBrk="1" hangingPunct="1">
              <a:spcBef>
                <a:spcPct val="0"/>
              </a:spcBef>
              <a:buFontTx/>
              <a:buNone/>
            </a:pPr>
            <a:endParaRPr lang="de-DE" altLang="en-US" sz="2400" dirty="0"/>
          </a:p>
        </p:txBody>
      </p:sp>
      <p:sp>
        <p:nvSpPr>
          <p:cNvPr id="10243" name="Textfeld 5">
            <a:extLst>
              <a:ext uri="{FF2B5EF4-FFF2-40B4-BE49-F238E27FC236}">
                <a16:creationId xmlns:a16="http://schemas.microsoft.com/office/drawing/2014/main" id="{D628138A-B48C-4851-BE78-A70418DB9505}"/>
              </a:ext>
            </a:extLst>
          </p:cNvPr>
          <p:cNvSpPr txBox="1">
            <a:spLocks noChangeArrowheads="1"/>
          </p:cNvSpPr>
          <p:nvPr/>
        </p:nvSpPr>
        <p:spPr bwMode="auto">
          <a:xfrm>
            <a:off x="3813174" y="1989138"/>
            <a:ext cx="49371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1000" dirty="0">
                <a:latin typeface="Arial" panose="020B0604020202020204" pitchFamily="34" charset="0"/>
              </a:rPr>
              <a:t>Bereits seit dem Start  - im Jahr 1920 - bis heute - in 3. Generation in Familienbesitz - produzieren und liefern wir unsere Matratzen, Boxspringbetten, Polsterbetten und Lattenroste an die Hotellerie.</a:t>
            </a:r>
          </a:p>
          <a:p>
            <a:pPr eaLnBrk="1" hangingPunct="1">
              <a:spcBef>
                <a:spcPct val="0"/>
              </a:spcBef>
              <a:buFontTx/>
              <a:buNone/>
            </a:pPr>
            <a:r>
              <a:rPr lang="de-DE" altLang="en-US" sz="1000" dirty="0">
                <a:latin typeface="Arial" panose="020B0604020202020204" pitchFamily="34" charset="0"/>
              </a:rPr>
              <a:t>Unser Hauptaugenmerk liegt dabei auf den ebenfalls familiengeführte  4-5 Sterne Hotels, die wir meist über unsere Hotelausstattungspartner beliefern.</a:t>
            </a:r>
          </a:p>
          <a:p>
            <a:pPr eaLnBrk="1" hangingPunct="1">
              <a:spcBef>
                <a:spcPct val="0"/>
              </a:spcBef>
              <a:buFontTx/>
              <a:buNone/>
            </a:pPr>
            <a:r>
              <a:rPr lang="de-DE" altLang="en-US" sz="1000" dirty="0">
                <a:latin typeface="Arial" panose="020B0604020202020204" pitchFamily="34" charset="0"/>
              </a:rPr>
              <a:t>Traditionell sind wir seit 1920 in der Herstellung innovativer Hotelbettwaren tätig . Einige unserer Geschäftspartner aus dem Hotel- und Gastgewerbe  beliefern wir seit 1920 bis heute . Unsere Hotel – Referenz – Adress - Liste ist nahezu endlos .  Aus  alter Tradition veröffentlichen wir unsere Referenz – Listen jedoch nicht .   Es sei hier jedoch zum Beispiel erwähnt:  </a:t>
            </a:r>
          </a:p>
          <a:p>
            <a:pPr eaLnBrk="1" hangingPunct="1">
              <a:spcBef>
                <a:spcPct val="0"/>
              </a:spcBef>
              <a:buFontTx/>
              <a:buNone/>
            </a:pPr>
            <a:r>
              <a:rPr lang="de-DE" altLang="en-US" sz="1000" dirty="0">
                <a:latin typeface="Arial" panose="020B0604020202020204" pitchFamily="34" charset="0"/>
              </a:rPr>
              <a:t>Während das Hotel-Boxspringbett  erst langsam als `Pulmann` - Bett bekannt wurde , hatte  Emil Klute diese Art von Bettenkonstruktion bereits an zahlreiche  Hotels in Deutschland  produziert und geliefert . In den 1980er Jahren produzierten und lieferten wir über die Accor - Partnerfirma Hoteg in München alle Boxspringbetten und Matraten für die Neubau-Exspansion 1+2 der Accor - Gruppe in Deutschland und Österreich. Für alle  damalige Hotel-Marken der der Accor – Gruppe . Das waren zu dieser Zeit  : Mercure Hotels , Novotel Hotels , Ibis Hotels , Sofitel - Hotels ( und einige andere ) </a:t>
            </a:r>
          </a:p>
          <a:p>
            <a:pPr eaLnBrk="1" hangingPunct="1">
              <a:spcBef>
                <a:spcPct val="0"/>
              </a:spcBef>
              <a:buFontTx/>
              <a:buNone/>
            </a:pPr>
            <a:r>
              <a:rPr lang="de-DE" altLang="en-US" sz="1000" dirty="0">
                <a:latin typeface="Arial" panose="020B0604020202020204" pitchFamily="34" charset="0"/>
              </a:rPr>
              <a:t>In den Jahren 2019 bis Anfang 2021 haben wir alle Boxspringbetten und Matratzen für den größten deutschen Ferienpark  MARISSA in Deutschland produziert und geliefert, </a:t>
            </a:r>
          </a:p>
          <a:p>
            <a:pPr eaLnBrk="1" hangingPunct="1">
              <a:spcBef>
                <a:spcPct val="0"/>
              </a:spcBef>
              <a:buFontTx/>
              <a:buNone/>
            </a:pPr>
            <a:r>
              <a:rPr lang="de-DE" altLang="en-US" sz="1000" dirty="0">
                <a:latin typeface="Arial" panose="020B0604020202020204" pitchFamily="34" charset="0"/>
              </a:rPr>
              <a:t>Unsere Aufträge für Hospitality- ( Hotel-) Projekte werden zumeist  von unseren Vertriebspartnern  generiert und partnerschaftlich mit uns und den jeweiligen Inverstoren vertrauensvoll  realisiert .  Diese  Partner sind im Wesentlichen sehr spezialisierte  Einzelhändler,Großhändler, Hotelausstatter, Innenarchitekten, Architekten, Hotelversender  und auch Hoteleinkaufsorganisationen. Traditionell behandeln wir die Firmenadressen unserer Partner strikt vertraulich . Zeitweilig sind wir auch juristisch verpflichtet Namen unserer Vertriebspartner und Endkunden nicht zu veröffentlichen, um   die   Interessen von  unseren Partnern und Kunden zu schützen</a:t>
            </a:r>
          </a:p>
        </p:txBody>
      </p:sp>
      <p:pic>
        <p:nvPicPr>
          <p:cNvPr id="10244" name="Grafik 3">
            <a:extLst>
              <a:ext uri="{FF2B5EF4-FFF2-40B4-BE49-F238E27FC236}">
                <a16:creationId xmlns:a16="http://schemas.microsoft.com/office/drawing/2014/main" id="{2DCFBA3C-F133-4C16-A396-D6791DD33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Grafik 3">
            <a:extLst>
              <a:ext uri="{FF2B5EF4-FFF2-40B4-BE49-F238E27FC236}">
                <a16:creationId xmlns:a16="http://schemas.microsoft.com/office/drawing/2014/main" id="{3CF1E557-20D2-42BF-9FC8-4004F63D2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02" y="6021288"/>
            <a:ext cx="2582353" cy="3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a:extLst>
              <a:ext uri="{FF2B5EF4-FFF2-40B4-BE49-F238E27FC236}">
                <a16:creationId xmlns:a16="http://schemas.microsoft.com/office/drawing/2014/main" id="{25595B3D-603C-4C54-9CEA-95D6A6E44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61" y="4414465"/>
            <a:ext cx="2730795" cy="144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Grafik 6">
            <a:extLst>
              <a:ext uri="{FF2B5EF4-FFF2-40B4-BE49-F238E27FC236}">
                <a16:creationId xmlns:a16="http://schemas.microsoft.com/office/drawing/2014/main" id="{0BF71D6C-5A50-4896-9ECB-B69FBEE1F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22" y="2258352"/>
            <a:ext cx="2728712" cy="199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feld 4">
            <a:extLst>
              <a:ext uri="{FF2B5EF4-FFF2-40B4-BE49-F238E27FC236}">
                <a16:creationId xmlns:a16="http://schemas.microsoft.com/office/drawing/2014/main" id="{891D25B1-9DB4-4368-82D2-52A540D4D687}"/>
              </a:ext>
            </a:extLst>
          </p:cNvPr>
          <p:cNvSpPr txBox="1">
            <a:spLocks noChangeArrowheads="1"/>
          </p:cNvSpPr>
          <p:nvPr/>
        </p:nvSpPr>
        <p:spPr bwMode="auto">
          <a:xfrm>
            <a:off x="-107950" y="1555750"/>
            <a:ext cx="99107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t>            </a:t>
            </a:r>
            <a:r>
              <a:rPr lang="en-US" altLang="en-US" sz="1400" b="1" dirty="0">
                <a:latin typeface="Arial" panose="020B0604020202020204" pitchFamily="34" charset="0"/>
              </a:rPr>
              <a:t>Unser </a:t>
            </a:r>
            <a:r>
              <a:rPr lang="en-US" altLang="en-US" sz="1400" b="1" dirty="0" err="1">
                <a:latin typeface="Arial" panose="020B0604020202020204" pitchFamily="34" charset="0"/>
              </a:rPr>
              <a:t>handwerkliches</a:t>
            </a:r>
            <a:r>
              <a:rPr lang="en-US" altLang="en-US" sz="1400" b="1" dirty="0">
                <a:latin typeface="Arial" panose="020B0604020202020204" pitchFamily="34" charset="0"/>
              </a:rPr>
              <a:t> Know–how und </a:t>
            </a:r>
            <a:r>
              <a:rPr lang="en-US" altLang="en-US" sz="1400" b="1" dirty="0" err="1">
                <a:latin typeface="Arial" panose="020B0604020202020204" pitchFamily="34" charset="0"/>
              </a:rPr>
              <a:t>unser</a:t>
            </a:r>
            <a:r>
              <a:rPr lang="en-US" altLang="en-US" sz="1400" b="1" dirty="0">
                <a:latin typeface="Arial" panose="020B0604020202020204" pitchFamily="34" charset="0"/>
              </a:rPr>
              <a:t> </a:t>
            </a:r>
            <a:r>
              <a:rPr lang="en-US" altLang="en-US" sz="1400" b="1" dirty="0" err="1">
                <a:latin typeface="Arial" panose="020B0604020202020204" pitchFamily="34" charset="0"/>
              </a:rPr>
              <a:t>Fachwissen</a:t>
            </a:r>
            <a:r>
              <a:rPr lang="en-US" altLang="en-US" sz="1400" b="1" dirty="0">
                <a:latin typeface="Arial" panose="020B0604020202020204" pitchFamily="34" charset="0"/>
              </a:rPr>
              <a:t> in </a:t>
            </a:r>
            <a:r>
              <a:rPr lang="en-US" altLang="en-US" sz="1400" b="1" dirty="0" err="1">
                <a:latin typeface="Arial" panose="020B0604020202020204" pitchFamily="34" charset="0"/>
              </a:rPr>
              <a:t>Kombination</a:t>
            </a:r>
            <a:r>
              <a:rPr lang="en-US" altLang="en-US" sz="1400" b="1" dirty="0">
                <a:latin typeface="Arial" panose="020B0604020202020204" pitchFamily="34" charset="0"/>
              </a:rPr>
              <a:t> </a:t>
            </a:r>
            <a:r>
              <a:rPr lang="en-US" altLang="en-US" sz="1400" b="1" dirty="0" err="1">
                <a:latin typeface="Arial" panose="020B0604020202020204" pitchFamily="34" charset="0"/>
              </a:rPr>
              <a:t>mit</a:t>
            </a:r>
            <a:r>
              <a:rPr lang="en-US" altLang="en-US" sz="1400" b="1" dirty="0">
                <a:latin typeface="Arial" panose="020B0604020202020204" pitchFamily="34" charset="0"/>
              </a:rPr>
              <a:t> </a:t>
            </a:r>
            <a:r>
              <a:rPr lang="en-US" altLang="en-US" sz="1400" b="1" dirty="0" err="1">
                <a:latin typeface="Arial" panose="020B0604020202020204" pitchFamily="34" charset="0"/>
              </a:rPr>
              <a:t>unserer</a:t>
            </a:r>
            <a:r>
              <a:rPr lang="en-US" altLang="en-US" sz="1400" b="1" dirty="0">
                <a:latin typeface="Arial" panose="020B0604020202020204" pitchFamily="34" charset="0"/>
              </a:rPr>
              <a:t> </a:t>
            </a:r>
          </a:p>
          <a:p>
            <a:pPr eaLnBrk="1" hangingPunct="1">
              <a:spcBef>
                <a:spcPct val="0"/>
              </a:spcBef>
              <a:buFontTx/>
              <a:buNone/>
            </a:pPr>
            <a:r>
              <a:rPr lang="en-US" altLang="en-US" sz="1400" b="1" dirty="0">
                <a:latin typeface="Arial" panose="020B0604020202020204" pitchFamily="34" charset="0"/>
              </a:rPr>
              <a:t>        </a:t>
            </a:r>
            <a:r>
              <a:rPr lang="en-US" altLang="en-US" sz="1400" b="1" dirty="0" err="1">
                <a:latin typeface="Arial" panose="020B0604020202020204" pitchFamily="34" charset="0"/>
              </a:rPr>
              <a:t>über</a:t>
            </a:r>
            <a:r>
              <a:rPr lang="en-US" altLang="en-US" sz="1400" b="1" dirty="0">
                <a:latin typeface="Arial" panose="020B0604020202020204" pitchFamily="34" charset="0"/>
              </a:rPr>
              <a:t> 100jährigen </a:t>
            </a:r>
            <a:r>
              <a:rPr lang="en-US" altLang="en-US" sz="1400" b="1" dirty="0" err="1">
                <a:latin typeface="Arial" panose="020B0604020202020204" pitchFamily="34" charset="0"/>
              </a:rPr>
              <a:t>Erfahrung</a:t>
            </a:r>
            <a:r>
              <a:rPr lang="en-US" altLang="en-US" sz="1400" b="1" dirty="0">
                <a:latin typeface="Arial" panose="020B0604020202020204" pitchFamily="34" charset="0"/>
              </a:rPr>
              <a:t> und </a:t>
            </a:r>
            <a:r>
              <a:rPr lang="en-US" altLang="en-US" sz="1400" b="1" dirty="0" err="1">
                <a:latin typeface="Arial" panose="020B0604020202020204" pitchFamily="34" charset="0"/>
              </a:rPr>
              <a:t>unserem</a:t>
            </a:r>
            <a:r>
              <a:rPr lang="en-US" altLang="en-US" sz="1400" b="1" dirty="0">
                <a:latin typeface="Arial" panose="020B0604020202020204" pitchFamily="34" charset="0"/>
              </a:rPr>
              <a:t> </a:t>
            </a:r>
            <a:r>
              <a:rPr lang="en-US" altLang="en-US" sz="1400" b="1" dirty="0" err="1">
                <a:latin typeface="Arial" panose="020B0604020202020204" pitchFamily="34" charset="0"/>
              </a:rPr>
              <a:t>innovativen</a:t>
            </a:r>
            <a:r>
              <a:rPr lang="en-US" altLang="en-US" sz="1400" b="1" dirty="0">
                <a:latin typeface="Arial" panose="020B0604020202020204" pitchFamily="34" charset="0"/>
              </a:rPr>
              <a:t> </a:t>
            </a:r>
            <a:r>
              <a:rPr lang="en-US" altLang="en-US" sz="1400" b="1" dirty="0" err="1">
                <a:latin typeface="Arial" panose="020B0604020202020204" pitchFamily="34" charset="0"/>
              </a:rPr>
              <a:t>Handeln</a:t>
            </a:r>
            <a:r>
              <a:rPr lang="en-US" altLang="en-US" sz="1400" b="1" dirty="0">
                <a:latin typeface="Arial" panose="020B0604020202020204" pitchFamily="34" charset="0"/>
              </a:rPr>
              <a:t> </a:t>
            </a:r>
            <a:r>
              <a:rPr lang="en-US" altLang="en-US" sz="1400" b="1" dirty="0" err="1">
                <a:latin typeface="Arial" panose="020B0604020202020204" pitchFamily="34" charset="0"/>
              </a:rPr>
              <a:t>ist</a:t>
            </a:r>
            <a:r>
              <a:rPr lang="en-US" altLang="en-US" sz="1400" b="1" dirty="0">
                <a:latin typeface="Arial" panose="020B0604020202020204" pitchFamily="34" charset="0"/>
              </a:rPr>
              <a:t> </a:t>
            </a:r>
            <a:r>
              <a:rPr lang="en-US" altLang="en-US" sz="1400" b="1" dirty="0" err="1">
                <a:latin typeface="Arial" panose="020B0604020202020204" pitchFamily="34" charset="0"/>
              </a:rPr>
              <a:t>unser</a:t>
            </a:r>
            <a:r>
              <a:rPr lang="en-US" altLang="en-US" sz="1400" b="1" dirty="0">
                <a:latin typeface="Arial" panose="020B0604020202020204" pitchFamily="34" charset="0"/>
              </a:rPr>
              <a:t> </a:t>
            </a:r>
            <a:r>
              <a:rPr lang="en-US" altLang="en-US" sz="1400" b="1" dirty="0" err="1">
                <a:latin typeface="Arial" panose="020B0604020202020204" pitchFamily="34" charset="0"/>
              </a:rPr>
              <a:t>Vorteil</a:t>
            </a:r>
            <a:r>
              <a:rPr lang="en-US" altLang="en-US" sz="1400" b="1" dirty="0">
                <a:latin typeface="Arial" panose="020B0604020202020204" pitchFamily="34" charset="0"/>
              </a:rPr>
              <a:t> für </a:t>
            </a:r>
            <a:r>
              <a:rPr lang="en-US" altLang="en-US" sz="1400" b="1" dirty="0" err="1">
                <a:latin typeface="Arial" panose="020B0604020202020204" pitchFamily="34" charset="0"/>
              </a:rPr>
              <a:t>unsere</a:t>
            </a:r>
            <a:r>
              <a:rPr lang="en-US" altLang="en-US" sz="1400" b="1" dirty="0">
                <a:latin typeface="Arial" panose="020B0604020202020204" pitchFamily="34" charset="0"/>
              </a:rPr>
              <a:t> Kunden !</a:t>
            </a:r>
            <a:endParaRPr lang="de-DE" altLang="en-US" sz="1400" dirty="0">
              <a:latin typeface="Arial" panose="020B0604020202020204" pitchFamily="34" charset="0"/>
            </a:endParaRPr>
          </a:p>
        </p:txBody>
      </p:sp>
      <p:sp>
        <p:nvSpPr>
          <p:cNvPr id="11267" name="Textfeld 5">
            <a:extLst>
              <a:ext uri="{FF2B5EF4-FFF2-40B4-BE49-F238E27FC236}">
                <a16:creationId xmlns:a16="http://schemas.microsoft.com/office/drawing/2014/main" id="{D4AEBC3E-655A-422D-80C1-20B535780BDF}"/>
              </a:ext>
            </a:extLst>
          </p:cNvPr>
          <p:cNvSpPr txBox="1">
            <a:spLocks noChangeArrowheads="1"/>
          </p:cNvSpPr>
          <p:nvPr/>
        </p:nvSpPr>
        <p:spPr bwMode="auto">
          <a:xfrm>
            <a:off x="395536" y="2228625"/>
            <a:ext cx="80245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latin typeface="Arial" panose="020B0604020202020204" pitchFamily="34" charset="0"/>
              </a:rPr>
              <a:t>Wir </a:t>
            </a:r>
            <a:r>
              <a:rPr lang="en-US" altLang="en-US" sz="1000" dirty="0" err="1">
                <a:latin typeface="Arial" panose="020B0604020202020204" pitchFamily="34" charset="0"/>
              </a:rPr>
              <a:t>prodzieren</a:t>
            </a:r>
            <a:r>
              <a:rPr lang="en-US" altLang="en-US" sz="1000" dirty="0">
                <a:latin typeface="Arial" panose="020B0604020202020204" pitchFamily="34" charset="0"/>
              </a:rPr>
              <a:t> </a:t>
            </a:r>
            <a:r>
              <a:rPr lang="en-US" altLang="en-US" sz="1000" dirty="0" err="1">
                <a:latin typeface="Arial" panose="020B0604020202020204" pitchFamily="34" charset="0"/>
              </a:rPr>
              <a:t>unsere</a:t>
            </a:r>
            <a:r>
              <a:rPr lang="en-US" altLang="en-US" sz="1000" dirty="0">
                <a:latin typeface="Arial" panose="020B0604020202020204" pitchFamily="34" charset="0"/>
              </a:rPr>
              <a:t> </a:t>
            </a:r>
            <a:r>
              <a:rPr lang="en-US" altLang="en-US" sz="1000" dirty="0" err="1">
                <a:latin typeface="Arial" panose="020B0604020202020204" pitchFamily="34" charset="0"/>
              </a:rPr>
              <a:t>handgefertigten</a:t>
            </a:r>
            <a:r>
              <a:rPr lang="en-US" altLang="en-US" sz="1000" dirty="0">
                <a:latin typeface="Arial" panose="020B0604020202020204" pitchFamily="34" charset="0"/>
              </a:rPr>
              <a:t> </a:t>
            </a:r>
            <a:r>
              <a:rPr lang="en-US" altLang="en-US" sz="1000" dirty="0" err="1">
                <a:latin typeface="Arial" panose="020B0604020202020204" pitchFamily="34" charset="0"/>
              </a:rPr>
              <a:t>Matratzen</a:t>
            </a:r>
            <a:r>
              <a:rPr lang="en-US" altLang="en-US" sz="1000" dirty="0">
                <a:latin typeface="Arial" panose="020B0604020202020204" pitchFamily="34" charset="0"/>
              </a:rPr>
              <a:t> , Boxspringbetten, </a:t>
            </a:r>
            <a:r>
              <a:rPr lang="en-US" altLang="en-US" sz="1000" dirty="0" err="1">
                <a:latin typeface="Arial" panose="020B0604020202020204" pitchFamily="34" charset="0"/>
              </a:rPr>
              <a:t>Polsterbetten</a:t>
            </a:r>
            <a:r>
              <a:rPr lang="en-US" altLang="en-US" sz="1000" dirty="0">
                <a:latin typeface="Arial" panose="020B0604020202020204" pitchFamily="34" charset="0"/>
              </a:rPr>
              <a:t> und </a:t>
            </a:r>
            <a:r>
              <a:rPr lang="en-US" altLang="en-US" sz="1000" dirty="0" err="1">
                <a:latin typeface="Arial" panose="020B0604020202020204" pitchFamily="34" charset="0"/>
              </a:rPr>
              <a:t>Lattenroste</a:t>
            </a:r>
            <a:r>
              <a:rPr lang="en-US" altLang="en-US" sz="1000" dirty="0">
                <a:latin typeface="Arial" panose="020B0604020202020204" pitchFamily="34" charset="0"/>
              </a:rPr>
              <a:t> stets auf der Basis </a:t>
            </a:r>
            <a:r>
              <a:rPr lang="en-US" altLang="en-US" sz="1000" dirty="0" err="1">
                <a:latin typeface="Arial" panose="020B0604020202020204" pitchFamily="34" charset="0"/>
              </a:rPr>
              <a:t>neuester</a:t>
            </a:r>
            <a:r>
              <a:rPr lang="en-US" altLang="en-US" sz="1000" dirty="0">
                <a:latin typeface="Arial" panose="020B0604020202020204" pitchFamily="34" charset="0"/>
              </a:rPr>
              <a:t> </a:t>
            </a:r>
            <a:r>
              <a:rPr lang="en-US" altLang="en-US" sz="1000" dirty="0" err="1">
                <a:latin typeface="Arial" panose="020B0604020202020204" pitchFamily="34" charset="0"/>
              </a:rPr>
              <a:t>Erkenntnisse</a:t>
            </a:r>
            <a:r>
              <a:rPr lang="en-US" altLang="en-US" sz="1000" dirty="0">
                <a:latin typeface="Arial" panose="020B0604020202020204" pitchFamily="34" charset="0"/>
              </a:rPr>
              <a:t> und </a:t>
            </a:r>
            <a:r>
              <a:rPr lang="en-US" altLang="en-US" sz="1000" dirty="0" err="1">
                <a:latin typeface="Arial" panose="020B0604020202020204" pitchFamily="34" charset="0"/>
              </a:rPr>
              <a:t>neuester</a:t>
            </a:r>
            <a:r>
              <a:rPr lang="en-US" altLang="en-US" sz="1000" dirty="0">
                <a:latin typeface="Arial" panose="020B0604020202020204" pitchFamily="34" charset="0"/>
              </a:rPr>
              <a:t> </a:t>
            </a:r>
            <a:r>
              <a:rPr lang="en-US" altLang="en-US" sz="1000" dirty="0" err="1">
                <a:latin typeface="Arial" panose="020B0604020202020204" pitchFamily="34" charset="0"/>
              </a:rPr>
              <a:t>fachlicher</a:t>
            </a:r>
            <a:r>
              <a:rPr lang="en-US" altLang="en-US" sz="1000" dirty="0">
                <a:latin typeface="Arial" panose="020B0604020202020204" pitchFamily="34" charset="0"/>
              </a:rPr>
              <a:t> </a:t>
            </a:r>
            <a:r>
              <a:rPr lang="en-US" altLang="en-US" sz="1000" dirty="0" err="1">
                <a:latin typeface="Arial" panose="020B0604020202020204" pitchFamily="34" charset="0"/>
              </a:rPr>
              <a:t>Informationen</a:t>
            </a:r>
            <a:r>
              <a:rPr lang="en-US" altLang="en-US" sz="1000" dirty="0">
                <a:latin typeface="Arial" panose="020B0604020202020204" pitchFamily="34" charset="0"/>
              </a:rPr>
              <a:t>  , </a:t>
            </a:r>
            <a:r>
              <a:rPr lang="en-US" altLang="en-US" sz="1000" dirty="0" err="1">
                <a:latin typeface="Arial" panose="020B0604020202020204" pitchFamily="34" charset="0"/>
              </a:rPr>
              <a:t>wie</a:t>
            </a:r>
            <a:r>
              <a:rPr lang="en-US" altLang="en-US" sz="1000" dirty="0">
                <a:latin typeface="Arial" panose="020B0604020202020204" pitchFamily="34" charset="0"/>
              </a:rPr>
              <a:t> </a:t>
            </a:r>
            <a:r>
              <a:rPr lang="en-US" altLang="en-US" sz="1000" dirty="0" err="1">
                <a:latin typeface="Arial" panose="020B0604020202020204" pitchFamily="34" charset="0"/>
              </a:rPr>
              <a:t>zB</a:t>
            </a:r>
            <a:r>
              <a:rPr lang="en-US" altLang="en-US" sz="1000" dirty="0">
                <a:latin typeface="Arial" panose="020B0604020202020204" pitchFamily="34" charset="0"/>
              </a:rPr>
              <a:t> : </a:t>
            </a:r>
          </a:p>
          <a:p>
            <a:pPr eaLnBrk="1" hangingPunct="1">
              <a:spcBef>
                <a:spcPct val="0"/>
              </a:spcBef>
              <a:buFontTx/>
              <a:buNone/>
            </a:pPr>
            <a:r>
              <a:rPr lang="en-US" altLang="en-US" sz="1000" dirty="0">
                <a:latin typeface="Arial" panose="020B0604020202020204" pitchFamily="34" charset="0"/>
              </a:rPr>
              <a:t>       -den </a:t>
            </a:r>
            <a:r>
              <a:rPr lang="en-US" altLang="en-US" sz="1000" dirty="0" err="1">
                <a:latin typeface="Arial" panose="020B0604020202020204" pitchFamily="34" charset="0"/>
              </a:rPr>
              <a:t>neuesten</a:t>
            </a:r>
            <a:r>
              <a:rPr lang="en-US" altLang="en-US" sz="1000" dirty="0">
                <a:latin typeface="Arial" panose="020B0604020202020204" pitchFamily="34" charset="0"/>
              </a:rPr>
              <a:t> </a:t>
            </a:r>
            <a:r>
              <a:rPr lang="en-US" altLang="en-US" sz="1000" dirty="0" err="1">
                <a:latin typeface="Arial" panose="020B0604020202020204" pitchFamily="34" charset="0"/>
              </a:rPr>
              <a:t>wissenschaftlichen</a:t>
            </a:r>
            <a:r>
              <a:rPr lang="en-US" altLang="en-US" sz="1000" dirty="0">
                <a:latin typeface="Arial" panose="020B0604020202020204" pitchFamily="34" charset="0"/>
              </a:rPr>
              <a:t> </a:t>
            </a:r>
            <a:r>
              <a:rPr lang="en-US" altLang="en-US" sz="1000" dirty="0" err="1">
                <a:latin typeface="Arial" panose="020B0604020202020204" pitchFamily="34" charset="0"/>
              </a:rPr>
              <a:t>Erkenntnissen</a:t>
            </a:r>
            <a:r>
              <a:rPr lang="en-US" altLang="en-US" sz="1000" dirty="0">
                <a:latin typeface="Arial" panose="020B0604020202020204" pitchFamily="34" charset="0"/>
              </a:rPr>
              <a:t> </a:t>
            </a:r>
            <a:r>
              <a:rPr lang="en-US" altLang="en-US" sz="1000" dirty="0" err="1">
                <a:latin typeface="Arial" panose="020B0604020202020204" pitchFamily="34" charset="0"/>
              </a:rPr>
              <a:t>zur</a:t>
            </a:r>
            <a:r>
              <a:rPr lang="en-US" altLang="en-US" sz="1000" dirty="0">
                <a:latin typeface="Arial" panose="020B0604020202020204" pitchFamily="34" charset="0"/>
              </a:rPr>
              <a:t> Schlaf-Forschung und Bett – Hygiene ( medical reports ) </a:t>
            </a:r>
          </a:p>
          <a:p>
            <a:pPr eaLnBrk="1" hangingPunct="1">
              <a:spcBef>
                <a:spcPct val="0"/>
              </a:spcBef>
              <a:buFontTx/>
              <a:buNone/>
            </a:pPr>
            <a:r>
              <a:rPr lang="en-US" altLang="en-US" sz="1000" dirty="0">
                <a:latin typeface="Arial" panose="020B0604020202020204" pitchFamily="34" charset="0"/>
              </a:rPr>
              <a:t>      </a:t>
            </a:r>
            <a:r>
              <a:rPr lang="de-DE" altLang="en-US" sz="1000" dirty="0">
                <a:latin typeface="Arial" panose="020B0604020202020204" pitchFamily="34" charset="0"/>
              </a:rPr>
              <a:t> -den neuesten wissenschaftlichen Erkenntnissen bzgl den eingesetzten Materialien (</a:t>
            </a:r>
            <a:r>
              <a:rPr lang="en-US" altLang="en-US" sz="1000" dirty="0">
                <a:latin typeface="Arial" panose="020B0604020202020204" pitchFamily="34" charset="0"/>
              </a:rPr>
              <a:t> material development reports) </a:t>
            </a:r>
          </a:p>
          <a:p>
            <a:pPr eaLnBrk="1" hangingPunct="1">
              <a:spcBef>
                <a:spcPct val="0"/>
              </a:spcBef>
              <a:buFontTx/>
              <a:buNone/>
            </a:pPr>
            <a:r>
              <a:rPr lang="de-DE" altLang="en-US" sz="1000" dirty="0">
                <a:latin typeface="Arial" panose="020B0604020202020204" pitchFamily="34" charset="0"/>
              </a:rPr>
              <a:t>       -den neuesten wissenschaftlichen Erkenntnissen bzgl </a:t>
            </a:r>
            <a:r>
              <a:rPr lang="en-US" altLang="en-US" sz="1000" dirty="0" err="1">
                <a:latin typeface="Arial" panose="020B0604020202020204" pitchFamily="34" charset="0"/>
              </a:rPr>
              <a:t>Produkt</a:t>
            </a:r>
            <a:r>
              <a:rPr lang="en-US" altLang="en-US" sz="1000" dirty="0">
                <a:latin typeface="Arial" panose="020B0604020202020204" pitchFamily="34" charset="0"/>
              </a:rPr>
              <a:t> – und Material – </a:t>
            </a:r>
            <a:r>
              <a:rPr lang="en-US" altLang="en-US" sz="1000" dirty="0" err="1">
                <a:latin typeface="Arial" panose="020B0604020202020204" pitchFamily="34" charset="0"/>
              </a:rPr>
              <a:t>Zertifizierung</a:t>
            </a:r>
            <a:r>
              <a:rPr lang="en-US" altLang="en-US" sz="1000" dirty="0">
                <a:latin typeface="Arial" panose="020B0604020202020204" pitchFamily="34" charset="0"/>
              </a:rPr>
              <a:t>  ( certification reports )</a:t>
            </a:r>
          </a:p>
          <a:p>
            <a:pPr eaLnBrk="1" hangingPunct="1">
              <a:spcBef>
                <a:spcPct val="0"/>
              </a:spcBef>
              <a:buFontTx/>
              <a:buNone/>
            </a:pPr>
            <a:r>
              <a:rPr lang="en-US" altLang="en-US" sz="1000" dirty="0">
                <a:latin typeface="Arial" panose="020B0604020202020204" pitchFamily="34" charset="0"/>
              </a:rPr>
              <a:t>Wir </a:t>
            </a:r>
            <a:r>
              <a:rPr lang="en-US" altLang="en-US" sz="1000" dirty="0" err="1">
                <a:latin typeface="Arial" panose="020B0604020202020204" pitchFamily="34" charset="0"/>
              </a:rPr>
              <a:t>arbeiten</a:t>
            </a:r>
            <a:r>
              <a:rPr lang="en-US" altLang="en-US" sz="1000" dirty="0">
                <a:latin typeface="Arial" panose="020B0604020202020204" pitchFamily="34" charset="0"/>
              </a:rPr>
              <a:t>  </a:t>
            </a:r>
            <a:r>
              <a:rPr lang="en-US" altLang="en-US" sz="1000" dirty="0" err="1">
                <a:latin typeface="Arial" panose="020B0604020202020204" pitchFamily="34" charset="0"/>
              </a:rPr>
              <a:t>hieran</a:t>
            </a:r>
            <a:r>
              <a:rPr lang="en-US" altLang="en-US" sz="1000" dirty="0">
                <a:latin typeface="Arial" panose="020B0604020202020204" pitchFamily="34" charset="0"/>
              </a:rPr>
              <a:t> </a:t>
            </a:r>
            <a:r>
              <a:rPr lang="en-US" altLang="en-US" sz="1000" dirty="0" err="1">
                <a:latin typeface="Arial" panose="020B0604020202020204" pitchFamily="34" charset="0"/>
              </a:rPr>
              <a:t>ehrenamtlich</a:t>
            </a:r>
            <a:r>
              <a:rPr lang="en-US" altLang="en-US" sz="1000" dirty="0">
                <a:latin typeface="Arial" panose="020B0604020202020204" pitchFamily="34" charset="0"/>
              </a:rPr>
              <a:t>  - </a:t>
            </a:r>
            <a:r>
              <a:rPr lang="en-US" altLang="en-US" sz="1000" dirty="0" err="1">
                <a:latin typeface="Arial" panose="020B0604020202020204" pitchFamily="34" charset="0"/>
              </a:rPr>
              <a:t>seit</a:t>
            </a:r>
            <a:r>
              <a:rPr lang="en-US" altLang="en-US" sz="1000" dirty="0">
                <a:latin typeface="Arial" panose="020B0604020202020204" pitchFamily="34" charset="0"/>
              </a:rPr>
              <a:t> </a:t>
            </a:r>
            <a:r>
              <a:rPr lang="en-US" altLang="en-US" sz="1000" dirty="0" err="1">
                <a:latin typeface="Arial" panose="020B0604020202020204" pitchFamily="34" charset="0"/>
              </a:rPr>
              <a:t>Jahrzehnten</a:t>
            </a:r>
            <a:r>
              <a:rPr lang="en-US" altLang="en-US" sz="1000" dirty="0">
                <a:latin typeface="Arial" panose="020B0604020202020204" pitchFamily="34" charset="0"/>
              </a:rPr>
              <a:t>  - in </a:t>
            </a:r>
            <a:r>
              <a:rPr lang="en-US" altLang="en-US" sz="1000" dirty="0" err="1">
                <a:latin typeface="Arial" panose="020B0604020202020204" pitchFamily="34" charset="0"/>
              </a:rPr>
              <a:t>vielen</a:t>
            </a:r>
            <a:r>
              <a:rPr lang="en-US" altLang="en-US" sz="1000" dirty="0">
                <a:latin typeface="Arial" panose="020B0604020202020204" pitchFamily="34" charset="0"/>
              </a:rPr>
              <a:t> </a:t>
            </a:r>
            <a:r>
              <a:rPr lang="en-US" altLang="en-US" sz="1000" dirty="0" err="1">
                <a:latin typeface="Arial" panose="020B0604020202020204" pitchFamily="34" charset="0"/>
              </a:rPr>
              <a:t>internationalen</a:t>
            </a:r>
            <a:r>
              <a:rPr lang="en-US" altLang="en-US" sz="1000" dirty="0">
                <a:latin typeface="Arial" panose="020B0604020202020204" pitchFamily="34" charset="0"/>
              </a:rPr>
              <a:t> Betten-</a:t>
            </a:r>
            <a:r>
              <a:rPr lang="en-US" altLang="en-US" sz="1000" dirty="0" err="1">
                <a:latin typeface="Arial" panose="020B0604020202020204" pitchFamily="34" charset="0"/>
              </a:rPr>
              <a:t>Fachverbänden</a:t>
            </a:r>
            <a:r>
              <a:rPr lang="en-US" altLang="en-US" sz="1000" dirty="0">
                <a:latin typeface="Arial" panose="020B0604020202020204" pitchFamily="34" charset="0"/>
              </a:rPr>
              <a:t>  und </a:t>
            </a:r>
            <a:r>
              <a:rPr lang="en-US" altLang="en-US" sz="1000" dirty="0" err="1">
                <a:latin typeface="Arial" panose="020B0604020202020204" pitchFamily="34" charset="0"/>
              </a:rPr>
              <a:t>Institutionen</a:t>
            </a:r>
            <a:r>
              <a:rPr lang="en-US" altLang="en-US" sz="1000" dirty="0">
                <a:latin typeface="Arial" panose="020B0604020202020204" pitchFamily="34" charset="0"/>
              </a:rPr>
              <a:t>  </a:t>
            </a:r>
            <a:r>
              <a:rPr lang="en-US" altLang="en-US" sz="1000" dirty="0" err="1">
                <a:latin typeface="Arial" panose="020B0604020202020204" pitchFamily="34" charset="0"/>
              </a:rPr>
              <a:t>mit</a:t>
            </a:r>
            <a:r>
              <a:rPr lang="en-US" altLang="en-US" sz="1000" dirty="0">
                <a:latin typeface="Arial" panose="020B0604020202020204" pitchFamily="34" charset="0"/>
              </a:rPr>
              <a:t> und </a:t>
            </a:r>
            <a:r>
              <a:rPr lang="en-US" altLang="en-US" sz="1000" dirty="0" err="1">
                <a:latin typeface="Arial" panose="020B0604020202020204" pitchFamily="34" charset="0"/>
              </a:rPr>
              <a:t>erweiteren</a:t>
            </a:r>
            <a:r>
              <a:rPr lang="en-US" altLang="en-US" sz="1000" dirty="0">
                <a:latin typeface="Arial" panose="020B0604020202020204" pitchFamily="34" charset="0"/>
              </a:rPr>
              <a:t> </a:t>
            </a:r>
            <a:r>
              <a:rPr lang="en-US" altLang="en-US" sz="1000" dirty="0" err="1">
                <a:latin typeface="Arial" panose="020B0604020202020204" pitchFamily="34" charset="0"/>
              </a:rPr>
              <a:t>stetig</a:t>
            </a:r>
            <a:r>
              <a:rPr lang="en-US" altLang="en-US" sz="1000" dirty="0">
                <a:latin typeface="Arial" panose="020B0604020202020204" pitchFamily="34" charset="0"/>
              </a:rPr>
              <a:t> </a:t>
            </a:r>
            <a:r>
              <a:rPr lang="en-US" altLang="en-US" sz="1000" dirty="0" err="1">
                <a:latin typeface="Arial" panose="020B0604020202020204" pitchFamily="34" charset="0"/>
              </a:rPr>
              <a:t>unsere</a:t>
            </a:r>
            <a:r>
              <a:rPr lang="en-US" altLang="en-US" sz="1000" dirty="0">
                <a:latin typeface="Arial" panose="020B0604020202020204" pitchFamily="34" charset="0"/>
              </a:rPr>
              <a:t> </a:t>
            </a:r>
            <a:r>
              <a:rPr lang="en-US" altLang="en-US" sz="1000" dirty="0" err="1">
                <a:latin typeface="Arial" panose="020B0604020202020204" pitchFamily="34" charset="0"/>
              </a:rPr>
              <a:t>Fachwissen</a:t>
            </a:r>
            <a:r>
              <a:rPr lang="en-US" altLang="en-US" sz="1000" dirty="0">
                <a:latin typeface="Arial" panose="020B0604020202020204" pitchFamily="34" charset="0"/>
              </a:rPr>
              <a:t> </a:t>
            </a:r>
            <a:endParaRPr lang="de-DE" altLang="en-US" sz="1000" dirty="0">
              <a:latin typeface="Arial" panose="020B0604020202020204" pitchFamily="34" charset="0"/>
            </a:endParaRPr>
          </a:p>
        </p:txBody>
      </p:sp>
      <p:pic>
        <p:nvPicPr>
          <p:cNvPr id="11268" name="Grafik 2">
            <a:extLst>
              <a:ext uri="{FF2B5EF4-FFF2-40B4-BE49-F238E27FC236}">
                <a16:creationId xmlns:a16="http://schemas.microsoft.com/office/drawing/2014/main" id="{A2CF8FD0-0072-4B91-AA25-A4D99411E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53975"/>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EB6946FB-40A1-4E44-9988-00405C76B14D}"/>
              </a:ext>
            </a:extLst>
          </p:cNvPr>
          <p:cNvPicPr>
            <a:picLocks noChangeAspect="1"/>
          </p:cNvPicPr>
          <p:nvPr/>
        </p:nvPicPr>
        <p:blipFill>
          <a:blip r:embed="rId3"/>
          <a:stretch>
            <a:fillRect/>
          </a:stretch>
        </p:blipFill>
        <p:spPr>
          <a:xfrm>
            <a:off x="611560" y="3250237"/>
            <a:ext cx="5011922" cy="2859336"/>
          </a:xfrm>
          <a:prstGeom prst="rect">
            <a:avLst/>
          </a:prstGeom>
          <a:ln>
            <a:noFill/>
          </a:ln>
          <a:effectLst>
            <a:softEdge rad="112500"/>
          </a:effectLst>
        </p:spPr>
      </p:pic>
      <p:pic>
        <p:nvPicPr>
          <p:cNvPr id="4" name="Grafik 3">
            <a:extLst>
              <a:ext uri="{FF2B5EF4-FFF2-40B4-BE49-F238E27FC236}">
                <a16:creationId xmlns:a16="http://schemas.microsoft.com/office/drawing/2014/main" id="{451FE0FB-FD96-4AEC-9F1D-4FA60998D463}"/>
              </a:ext>
            </a:extLst>
          </p:cNvPr>
          <p:cNvPicPr>
            <a:picLocks noChangeAspect="1"/>
          </p:cNvPicPr>
          <p:nvPr/>
        </p:nvPicPr>
        <p:blipFill>
          <a:blip r:embed="rId4" cstate="print"/>
          <a:srcRect/>
          <a:stretch>
            <a:fillRect/>
          </a:stretch>
        </p:blipFill>
        <p:spPr bwMode="auto">
          <a:xfrm>
            <a:off x="3402012" y="4841021"/>
            <a:ext cx="5717443" cy="2003674"/>
          </a:xfrm>
          <a:prstGeom prst="rect">
            <a:avLst/>
          </a:prstGeom>
          <a:ln>
            <a:noFill/>
          </a:ln>
          <a:effectLst>
            <a:softEdge rad="112500"/>
          </a:effectLst>
        </p:spPr>
      </p:pic>
      <p:pic>
        <p:nvPicPr>
          <p:cNvPr id="11271" name="Grafik 11">
            <a:extLst>
              <a:ext uri="{FF2B5EF4-FFF2-40B4-BE49-F238E27FC236}">
                <a16:creationId xmlns:a16="http://schemas.microsoft.com/office/drawing/2014/main" id="{21189598-AE0A-422A-8A2F-D40481B49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325054"/>
            <a:ext cx="2016521" cy="150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feld 13">
            <a:extLst>
              <a:ext uri="{FF2B5EF4-FFF2-40B4-BE49-F238E27FC236}">
                <a16:creationId xmlns:a16="http://schemas.microsoft.com/office/drawing/2014/main" id="{DF7B14E7-A2C6-4BCE-B2D0-3E3D7B201652}"/>
              </a:ext>
            </a:extLst>
          </p:cNvPr>
          <p:cNvSpPr txBox="1">
            <a:spLocks noChangeArrowheads="1"/>
          </p:cNvSpPr>
          <p:nvPr/>
        </p:nvSpPr>
        <p:spPr bwMode="auto">
          <a:xfrm>
            <a:off x="251520" y="3429000"/>
            <a:ext cx="6592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Arial" panose="020B0604020202020204" pitchFamily="34" charset="0"/>
              </a:rPr>
              <a:t>    our professional handmade upholstery department </a:t>
            </a:r>
          </a:p>
          <a:p>
            <a:pPr>
              <a:spcBef>
                <a:spcPct val="0"/>
              </a:spcBef>
              <a:buFontTx/>
              <a:buNone/>
            </a:pP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a:p>
            <a:pPr>
              <a:spcBef>
                <a:spcPct val="0"/>
              </a:spcBef>
              <a:buFontTx/>
              <a:buNone/>
            </a:pPr>
            <a:r>
              <a:rPr lang="en-US" altLang="en-US" sz="1600" b="1" dirty="0">
                <a:latin typeface="Arial" panose="020B0604020202020204" pitchFamily="34" charset="0"/>
              </a:rPr>
              <a:t>                                                             </a:t>
            </a:r>
          </a:p>
          <a:p>
            <a:pPr>
              <a:spcBef>
                <a:spcPct val="0"/>
              </a:spcBef>
              <a:buFontTx/>
              <a:buNone/>
            </a:pPr>
            <a:r>
              <a:rPr lang="en-US" altLang="en-US" sz="1600" b="1" dirty="0">
                <a:latin typeface="Arial" panose="020B0604020202020204" pitchFamily="34" charset="0"/>
              </a:rPr>
              <a:t>                                                                  meets </a:t>
            </a:r>
            <a:endParaRPr lang="en-US" altLang="en-US" sz="1600" dirty="0">
              <a:latin typeface="Arial" panose="020B0604020202020204" pitchFamily="34" charset="0"/>
            </a:endParaRPr>
          </a:p>
        </p:txBody>
      </p:sp>
      <p:sp>
        <p:nvSpPr>
          <p:cNvPr id="11273" name="Textfeld 15">
            <a:extLst>
              <a:ext uri="{FF2B5EF4-FFF2-40B4-BE49-F238E27FC236}">
                <a16:creationId xmlns:a16="http://schemas.microsoft.com/office/drawing/2014/main" id="{9AF9940F-1B82-485D-8770-FAF1E08B38C1}"/>
              </a:ext>
            </a:extLst>
          </p:cNvPr>
          <p:cNvSpPr txBox="1">
            <a:spLocks noChangeArrowheads="1"/>
          </p:cNvSpPr>
          <p:nvPr/>
        </p:nvSpPr>
        <p:spPr bwMode="auto">
          <a:xfrm>
            <a:off x="3402013" y="4895850"/>
            <a:ext cx="5935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chemeClr val="bg1"/>
                </a:solidFill>
                <a:latin typeface="Arial" panose="020B0604020202020204" pitchFamily="34" charset="0"/>
              </a:rPr>
              <a:t>our professional handmade woodworking department</a:t>
            </a:r>
            <a:endParaRPr lang="en-US" altLang="en-US" sz="1600">
              <a:solidFill>
                <a:schemeClr val="bg1"/>
              </a:solidFill>
              <a:latin typeface="Arial" panose="020B0604020202020204" pitchFamily="34" charset="0"/>
            </a:endParaRPr>
          </a:p>
        </p:txBody>
      </p:sp>
      <p:pic>
        <p:nvPicPr>
          <p:cNvPr id="11274" name="Grafik 18">
            <a:extLst>
              <a:ext uri="{FF2B5EF4-FFF2-40B4-BE49-F238E27FC236}">
                <a16:creationId xmlns:a16="http://schemas.microsoft.com/office/drawing/2014/main" id="{56D9BBB9-D070-4878-A115-405CB7FD7B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2326</Words>
  <Application>Microsoft Office PowerPoint</Application>
  <PresentationFormat>On-screen Show (4:3)</PresentationFormat>
  <Paragraphs>139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MS PGothic</vt:lpstr>
      <vt:lpstr>Arial</vt:lpstr>
      <vt:lpstr>Calibri</vt:lpstr>
      <vt:lpstr>Courier New</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Windows-Benutzer</dc:creator>
  <cp:lastModifiedBy>Holger Klute</cp:lastModifiedBy>
  <cp:revision>170</cp:revision>
  <dcterms:created xsi:type="dcterms:W3CDTF">2018-09-13T18:30:13Z</dcterms:created>
  <dcterms:modified xsi:type="dcterms:W3CDTF">2025-04-17T06:58:27Z</dcterms:modified>
</cp:coreProperties>
</file>